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3"/>
  </p:notesMasterIdLst>
  <p:sldIdLst>
    <p:sldId id="256" r:id="rId2"/>
    <p:sldId id="257" r:id="rId3"/>
    <p:sldId id="259" r:id="rId4"/>
    <p:sldId id="293" r:id="rId5"/>
    <p:sldId id="275" r:id="rId6"/>
    <p:sldId id="277" r:id="rId7"/>
    <p:sldId id="278" r:id="rId8"/>
    <p:sldId id="279" r:id="rId9"/>
    <p:sldId id="280" r:id="rId10"/>
    <p:sldId id="281" r:id="rId11"/>
    <p:sldId id="282" r:id="rId12"/>
    <p:sldId id="283" r:id="rId13"/>
    <p:sldId id="284" r:id="rId14"/>
    <p:sldId id="285" r:id="rId15"/>
    <p:sldId id="286" r:id="rId16"/>
    <p:sldId id="294" r:id="rId17"/>
    <p:sldId id="295" r:id="rId18"/>
    <p:sldId id="292" r:id="rId19"/>
    <p:sldId id="265" r:id="rId20"/>
    <p:sldId id="267" r:id="rId21"/>
    <p:sldId id="287" r:id="rId2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60093"/>
    <a:srgbClr val="33CCCC"/>
    <a:srgbClr val="66CCFF"/>
    <a:srgbClr val="99CCFF"/>
    <a:srgbClr val="0099CC"/>
    <a:srgbClr val="00CCFF"/>
    <a:srgbClr val="00FFCC"/>
    <a:srgbClr val="66FF99"/>
    <a:srgbClr val="CCE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411" autoAdjust="0"/>
    <p:restoredTop sz="94660"/>
  </p:normalViewPr>
  <p:slideViewPr>
    <p:cSldViewPr snapToGrid="0">
      <p:cViewPr varScale="1">
        <p:scale>
          <a:sx n="98" d="100"/>
          <a:sy n="98" d="100"/>
        </p:scale>
        <p:origin x="224" y="384"/>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2FFE961-F5B3-41E0-AF2F-B98DF9154574}" type="datetimeFigureOut">
              <a:rPr lang="en-AU" smtClean="0"/>
              <a:t>1/9/2023</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212C924-96FC-4ACD-8C11-6FB7C3AFF653}" type="slidenum">
              <a:rPr lang="en-AU" smtClean="0"/>
              <a:t>‹#›</a:t>
            </a:fld>
            <a:endParaRPr lang="en-AU"/>
          </a:p>
        </p:txBody>
      </p:sp>
    </p:spTree>
    <p:extLst>
      <p:ext uri="{BB962C8B-B14F-4D97-AF65-F5344CB8AC3E}">
        <p14:creationId xmlns:p14="http://schemas.microsoft.com/office/powerpoint/2010/main" val="119371402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A8620FF-783D-4E2F-8298-D62E390CC640}" type="slidenum">
              <a:rPr lang="en-US"/>
              <a:t>5</a:t>
            </a:fld>
            <a:endParaRPr lang="en-US"/>
          </a:p>
        </p:txBody>
      </p:sp>
    </p:spTree>
    <p:extLst>
      <p:ext uri="{BB962C8B-B14F-4D97-AF65-F5344CB8AC3E}">
        <p14:creationId xmlns:p14="http://schemas.microsoft.com/office/powerpoint/2010/main" val="287739932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1100051" y="4455620"/>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1/9/2023</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27B3BFD-01C8-4C7F-8F39-96074B03617B}" type="slidenum">
              <a:rPr lang="en-AU" smtClean="0"/>
              <a:t>‹#›</a:t>
            </a:fld>
            <a:endParaRPr lang="en-AU"/>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CCFEB59C-5A3E-464F-9122-2977B416D171}"/>
              </a:ext>
            </a:extLst>
          </p:cNvPr>
          <p:cNvSpPr txBox="1"/>
          <p:nvPr userDrawn="1"/>
        </p:nvSpPr>
        <p:spPr>
          <a:xfrm>
            <a:off x="9807382" y="6463107"/>
            <a:ext cx="2150157" cy="307777"/>
          </a:xfrm>
          <a:prstGeom prst="rect">
            <a:avLst/>
          </a:prstGeom>
          <a:noFill/>
        </p:spPr>
        <p:txBody>
          <a:bodyPr wrap="square" rtlCol="0">
            <a:spAutoFit/>
          </a:bodyPr>
          <a:lstStyle/>
          <a:p>
            <a:r>
              <a:rPr lang="en-US" sz="1400" dirty="0">
                <a:solidFill>
                  <a:schemeClr val="tx1">
                    <a:lumMod val="50000"/>
                    <a:lumOff val="50000"/>
                  </a:schemeClr>
                </a:solidFill>
              </a:rPr>
              <a:t>©BeeHealthyStories 2016</a:t>
            </a:r>
          </a:p>
        </p:txBody>
      </p:sp>
    </p:spTree>
    <p:extLst>
      <p:ext uri="{BB962C8B-B14F-4D97-AF65-F5344CB8AC3E}">
        <p14:creationId xmlns:p14="http://schemas.microsoft.com/office/powerpoint/2010/main" val="342344935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1/9/2023</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395515407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4778"/>
            <a:ext cx="2628900" cy="5757421"/>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414778"/>
            <a:ext cx="7734300" cy="5757422"/>
          </a:xfrm>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1/9/2023</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290999284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1/9/2023</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58814303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0B86579-9261-4851-8431-AE8CB120AF89}" type="datetimeFigureOut">
              <a:rPr lang="en-AU" smtClean="0"/>
              <a:t>1/9/2023</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27B3BFD-01C8-4C7F-8F39-96074B03617B}" type="slidenum">
              <a:rPr lang="en-AU" smtClean="0"/>
              <a:t>‹#›</a:t>
            </a:fld>
            <a:endParaRPr lang="en-AU"/>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3538842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097279" y="1845734"/>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17920" y="1845735"/>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C0B86579-9261-4851-8431-AE8CB120AF89}" type="datetimeFigureOut">
              <a:rPr lang="en-AU" smtClean="0"/>
              <a:t>1/9/2023</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55943413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097280" y="2582334"/>
            <a:ext cx="4937760"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17920" y="2582334"/>
            <a:ext cx="4937760"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C0B86579-9261-4851-8431-AE8CB120AF89}" type="datetimeFigureOut">
              <a:rPr lang="en-AU" smtClean="0"/>
              <a:t>1/9/2023</a:t>
            </a:fld>
            <a:endParaRPr lang="en-AU"/>
          </a:p>
        </p:txBody>
      </p:sp>
      <p:sp>
        <p:nvSpPr>
          <p:cNvPr id="8" name="Footer Placeholder 7"/>
          <p:cNvSpPr>
            <a:spLocks noGrp="1"/>
          </p:cNvSpPr>
          <p:nvPr>
            <p:ph type="ftr" sz="quarter" idx="11"/>
          </p:nvPr>
        </p:nvSpPr>
        <p:spPr/>
        <p:txBody>
          <a:bodyPr/>
          <a:lstStyle/>
          <a:p>
            <a:endParaRPr lang="en-AU"/>
          </a:p>
        </p:txBody>
      </p:sp>
      <p:sp>
        <p:nvSpPr>
          <p:cNvPr id="9" name="Slide Number Placeholder 8"/>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290689312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C0B86579-9261-4851-8431-AE8CB120AF89}" type="datetimeFigureOut">
              <a:rPr lang="en-AU" smtClean="0"/>
              <a:t>1/9/2023</a:t>
            </a:fld>
            <a:endParaRPr lang="en-AU"/>
          </a:p>
        </p:txBody>
      </p:sp>
      <p:sp>
        <p:nvSpPr>
          <p:cNvPr id="4" name="Footer Placeholder 3"/>
          <p:cNvSpPr>
            <a:spLocks noGrp="1"/>
          </p:cNvSpPr>
          <p:nvPr>
            <p:ph type="ftr" sz="quarter" idx="11"/>
          </p:nvPr>
        </p:nvSpPr>
        <p:spPr/>
        <p:txBody>
          <a:bodyPr/>
          <a:lstStyle/>
          <a:p>
            <a:endParaRPr lang="en-AU"/>
          </a:p>
        </p:txBody>
      </p:sp>
      <p:sp>
        <p:nvSpPr>
          <p:cNvPr id="5" name="Slide Number Placeholder 4"/>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158089496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C0B86579-9261-4851-8431-AE8CB120AF89}" type="datetimeFigureOut">
              <a:rPr lang="en-AU" smtClean="0"/>
              <a:t>1/9/2023</a:t>
            </a:fld>
            <a:endParaRPr lang="en-AU"/>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en-AU"/>
          </a:p>
        </p:txBody>
      </p:sp>
      <p:sp>
        <p:nvSpPr>
          <p:cNvPr id="9" name="Slide Number Placeholder 8"/>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271065148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fld id="{C0B86579-9261-4851-8431-AE8CB120AF89}" type="datetimeFigureOut">
              <a:rPr lang="en-AU" smtClean="0"/>
              <a:t>1/9/2023</a:t>
            </a:fld>
            <a:endParaRPr lang="en-AU"/>
          </a:p>
        </p:txBody>
      </p:sp>
      <p:sp>
        <p:nvSpPr>
          <p:cNvPr id="6" name="Footer Placeholder 5"/>
          <p:cNvSpPr>
            <a:spLocks noGrp="1"/>
          </p:cNvSpPr>
          <p:nvPr>
            <p:ph type="ftr" sz="quarter" idx="11"/>
          </p:nvPr>
        </p:nvSpPr>
        <p:spPr>
          <a:xfrm>
            <a:off x="4800600" y="6459785"/>
            <a:ext cx="4648200" cy="365125"/>
          </a:xfrm>
        </p:spPr>
        <p:txBody>
          <a:bodyPr/>
          <a:lstStyle>
            <a:lvl1pPr algn="l">
              <a:defRPr>
                <a:solidFill>
                  <a:schemeClr val="tx2"/>
                </a:solidFill>
              </a:defRPr>
            </a:lvl1pPr>
          </a:lstStyle>
          <a:p>
            <a:endParaRPr lang="en-AU"/>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927B3BFD-01C8-4C7F-8F39-96074B03617B}" type="slidenum">
              <a:rPr lang="en-AU" smtClean="0"/>
              <a:t>‹#›</a:t>
            </a:fld>
            <a:endParaRPr lang="en-AU"/>
          </a:p>
        </p:txBody>
      </p:sp>
    </p:spTree>
    <p:extLst>
      <p:ext uri="{BB962C8B-B14F-4D97-AF65-F5344CB8AC3E}">
        <p14:creationId xmlns:p14="http://schemas.microsoft.com/office/powerpoint/2010/main" val="338457660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4953000"/>
            <a:ext cx="12188825"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264" cy="822960"/>
          </a:xfrm>
        </p:spPr>
        <p:txBody>
          <a:bodyPr lIns="91440" tIns="0" rIns="91440" bIns="0" anchor="b">
            <a:noAutofit/>
          </a:bodyPr>
          <a:lstStyle>
            <a:lvl1pPr>
              <a:defRPr sz="3600" b="0">
                <a:solidFill>
                  <a:srgbClr val="FFFFFF"/>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15" y="0"/>
            <a:ext cx="12191985" cy="4915076"/>
          </a:xfrm>
          <a:blipFill>
            <a:blip r:embed="rId2"/>
            <a:stretch>
              <a:fillRect/>
            </a:stretch>
          </a:blipFill>
        </p:spPr>
        <p:txBody>
          <a:bodyPr lIns="457200" tIns="457200" anchor="t"/>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097280" y="5907023"/>
            <a:ext cx="10113264"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C0B86579-9261-4851-8431-AE8CB120AF89}" type="datetimeFigureOut">
              <a:rPr lang="en-AU" smtClean="0"/>
              <a:t>1/9/2023</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260009706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0" y="6334316"/>
            <a:ext cx="12192001" cy="659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fld id="{C0B86579-9261-4851-8431-AE8CB120AF89}" type="datetimeFigureOut">
              <a:rPr lang="en-AU" smtClean="0"/>
              <a:t>1/9/2023</a:t>
            </a:fld>
            <a:endParaRPr lang="en-AU"/>
          </a:p>
        </p:txBody>
      </p:sp>
      <p:sp>
        <p:nvSpPr>
          <p:cNvPr id="5" name="Footer Placeholder 4"/>
          <p:cNvSpPr>
            <a:spLocks noGrp="1"/>
          </p:cNvSpPr>
          <p:nvPr>
            <p:ph type="ftr" sz="quarter" idx="3"/>
          </p:nvPr>
        </p:nvSpPr>
        <p:spPr>
          <a:xfrm>
            <a:off x="3686185" y="6459785"/>
            <a:ext cx="4822804"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en-AU"/>
          </a:p>
        </p:txBody>
      </p:sp>
      <p:sp>
        <p:nvSpPr>
          <p:cNvPr id="6" name="Slide Number Placeholder 5"/>
          <p:cNvSpPr>
            <a:spLocks noGrp="1"/>
          </p:cNvSpPr>
          <p:nvPr>
            <p:ph type="sldNum" sz="quarter" idx="4"/>
          </p:nvPr>
        </p:nvSpPr>
        <p:spPr>
          <a:xfrm>
            <a:off x="9900458" y="6459785"/>
            <a:ext cx="1312025" cy="365125"/>
          </a:xfrm>
          <a:prstGeom prst="rect">
            <a:avLst/>
          </a:prstGeom>
        </p:spPr>
        <p:txBody>
          <a:bodyPr vert="horz" lIns="91440" tIns="45720" rIns="91440" bIns="45720" rtlCol="0" anchor="ctr"/>
          <a:lstStyle>
            <a:lvl1pPr algn="r">
              <a:defRPr sz="1050">
                <a:solidFill>
                  <a:srgbClr val="FFFFFF"/>
                </a:solidFill>
              </a:defRPr>
            </a:lvl1pPr>
          </a:lstStyle>
          <a:p>
            <a:fld id="{927B3BFD-01C8-4C7F-8F39-96074B03617B}" type="slidenum">
              <a:rPr lang="en-AU" smtClean="0"/>
              <a:t>‹#›</a:t>
            </a:fld>
            <a:endParaRPr lang="en-AU"/>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6627616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image" Target="../media/image6.emf"/><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17.emf"/><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8.tiff"/><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9.tiff"/><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20.tiff"/><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21.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hyperlink" Target="https://www.australiancurriculum.edu.au/f-10-curriculum/cross-curriculum-priorities/sustainability/" TargetMode="Externa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7.emf"/></Relationships>
</file>

<file path=ppt/slides/_rels/slide6.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6.emf"/><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6.emf"/><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image" Target="../media/image6.emf"/><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7.xml"/><Relationship Id="rId4" Type="http://schemas.openxmlformats.org/officeDocument/2006/relationships/image" Target="../media/image6.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cstate="print">
            <a:extLst>
              <a:ext uri="{28A0092B-C50C-407E-A947-70E740481C1C}">
                <a14:useLocalDpi xmlns:a14="http://schemas.microsoft.com/office/drawing/2010/main" val="0"/>
              </a:ext>
            </a:extLst>
          </a:blip>
          <a:srcRect l="254" t="21240" r="5566" b="33600"/>
          <a:stretch/>
        </p:blipFill>
        <p:spPr>
          <a:xfrm>
            <a:off x="772998" y="651753"/>
            <a:ext cx="10315208" cy="3200399"/>
          </a:xfrm>
          <a:prstGeom prst="rect">
            <a:avLst/>
          </a:prstGeom>
        </p:spPr>
      </p:pic>
    </p:spTree>
    <p:extLst>
      <p:ext uri="{BB962C8B-B14F-4D97-AF65-F5344CB8AC3E}">
        <p14:creationId xmlns:p14="http://schemas.microsoft.com/office/powerpoint/2010/main" val="227143947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3447030699"/>
              </p:ext>
            </p:extLst>
          </p:nvPr>
        </p:nvGraphicFramePr>
        <p:xfrm>
          <a:off x="2279560" y="3384275"/>
          <a:ext cx="8160977" cy="2529840"/>
        </p:xfrm>
        <a:graphic>
          <a:graphicData uri="http://schemas.openxmlformats.org/drawingml/2006/table">
            <a:tbl>
              <a:tblPr/>
              <a:tblGrid>
                <a:gridCol w="8160977">
                  <a:extLst>
                    <a:ext uri="{9D8B030D-6E8A-4147-A177-3AD203B41FA5}">
                      <a16:colId xmlns:a16="http://schemas.microsoft.com/office/drawing/2014/main" val="20000"/>
                    </a:ext>
                  </a:extLst>
                </a:gridCol>
              </a:tblGrid>
              <a:tr h="0">
                <a:tc>
                  <a:txBody>
                    <a:bodyPr/>
                    <a:lstStyle/>
                    <a:p>
                      <a:pPr algn="ctr"/>
                      <a:r>
                        <a:rPr lang="en-GB" sz="8000" b="1" dirty="0">
                          <a:solidFill>
                            <a:srgbClr val="000000"/>
                          </a:solidFill>
                          <a:effectLst/>
                          <a:latin typeface="+mj-lt"/>
                        </a:rPr>
                        <a:t>Orange Peel: </a:t>
                      </a:r>
                    </a:p>
                    <a:p>
                      <a:pPr algn="ctr"/>
                      <a:r>
                        <a:rPr lang="en-GB" sz="8000" b="1" dirty="0">
                          <a:solidFill>
                            <a:srgbClr val="C800FF"/>
                          </a:solidFill>
                          <a:effectLst/>
                          <a:latin typeface="Comic Sans MS"/>
                        </a:rPr>
                        <a:t>6 months</a:t>
                      </a:r>
                      <a:endParaRPr lang="en-GB" dirty="0">
                        <a:effectLst/>
                      </a:endParaRPr>
                    </a:p>
                  </a:txBody>
                  <a:tcPr anchor="ctr">
                    <a:lnL>
                      <a:noFill/>
                    </a:lnL>
                    <a:lnR>
                      <a:noFill/>
                    </a:lnR>
                    <a:lnT>
                      <a:noFill/>
                    </a:lnT>
                    <a:lnB>
                      <a:noFill/>
                    </a:lnB>
                  </a:tcPr>
                </a:tc>
                <a:extLst>
                  <a:ext uri="{0D108BD9-81ED-4DB2-BD59-A6C34878D82A}">
                    <a16:rowId xmlns:a16="http://schemas.microsoft.com/office/drawing/2014/main" val="10000"/>
                  </a:ext>
                </a:extLst>
              </a:tr>
            </a:tbl>
          </a:graphicData>
        </a:graphic>
      </p:graphicFrame>
      <p:pic>
        <p:nvPicPr>
          <p:cNvPr id="8193" name="Picture 1"/>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2776" t="9878" r="4069" b="26411"/>
          <a:stretch/>
        </p:blipFill>
        <p:spPr bwMode="auto">
          <a:xfrm>
            <a:off x="9485194" y="4779341"/>
            <a:ext cx="1910687" cy="87083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Rounded Rectangle 5"/>
          <p:cNvSpPr/>
          <p:nvPr/>
        </p:nvSpPr>
        <p:spPr>
          <a:xfrm>
            <a:off x="3245476" y="4779341"/>
            <a:ext cx="6078828" cy="1223493"/>
          </a:xfrm>
          <a:prstGeom prst="round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F1FAD57F-75A9-3849-91D9-D00A2374BD2A}"/>
              </a:ext>
            </a:extLst>
          </p:cNvPr>
          <p:cNvPicPr>
            <a:picLocks noChangeAspect="1"/>
          </p:cNvPicPr>
          <p:nvPr/>
        </p:nvPicPr>
        <p:blipFill>
          <a:blip r:embed="rId3"/>
          <a:stretch>
            <a:fillRect/>
          </a:stretch>
        </p:blipFill>
        <p:spPr>
          <a:xfrm>
            <a:off x="272955" y="0"/>
            <a:ext cx="2174031" cy="3426863"/>
          </a:xfrm>
          <a:prstGeom prst="rect">
            <a:avLst/>
          </a:prstGeom>
        </p:spPr>
      </p:pic>
    </p:spTree>
    <p:extLst>
      <p:ext uri="{BB962C8B-B14F-4D97-AF65-F5344CB8AC3E}">
        <p14:creationId xmlns:p14="http://schemas.microsoft.com/office/powerpoint/2010/main" val="186226885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xit" presetSubtype="0" fill="hold" grpId="0" nodeType="clickEffect">
                                  <p:stCondLst>
                                    <p:cond delay="0"/>
                                  </p:stCondLst>
                                  <p:childTnLst>
                                    <p:animEffect transition="out" filter="fade">
                                      <p:cBhvr>
                                        <p:cTn id="6" dur="1000"/>
                                        <p:tgtEl>
                                          <p:spTgt spid="6"/>
                                        </p:tgtEl>
                                      </p:cBhvr>
                                    </p:animEffect>
                                    <p:anim calcmode="lin" valueType="num">
                                      <p:cBhvr>
                                        <p:cTn id="7" dur="1000"/>
                                        <p:tgtEl>
                                          <p:spTgt spid="6"/>
                                        </p:tgtEl>
                                        <p:attrNameLst>
                                          <p:attrName>ppt_x</p:attrName>
                                        </p:attrNameLst>
                                      </p:cBhvr>
                                      <p:tavLst>
                                        <p:tav tm="0">
                                          <p:val>
                                            <p:strVal val="ppt_x"/>
                                          </p:val>
                                        </p:tav>
                                        <p:tav tm="100000">
                                          <p:val>
                                            <p:strVal val="ppt_x"/>
                                          </p:val>
                                        </p:tav>
                                      </p:tavLst>
                                    </p:anim>
                                    <p:anim calcmode="lin" valueType="num">
                                      <p:cBhvr>
                                        <p:cTn id="8" dur="1000"/>
                                        <p:tgtEl>
                                          <p:spTgt spid="6"/>
                                        </p:tgtEl>
                                        <p:attrNameLst>
                                          <p:attrName>ppt_y</p:attrName>
                                        </p:attrNameLst>
                                      </p:cBhvr>
                                      <p:tavLst>
                                        <p:tav tm="0">
                                          <p:val>
                                            <p:strVal val="ppt_y"/>
                                          </p:val>
                                        </p:tav>
                                        <p:tav tm="100000">
                                          <p:val>
                                            <p:strVal val="ppt_y+.1"/>
                                          </p:val>
                                        </p:tav>
                                      </p:tavLst>
                                    </p:anim>
                                    <p:set>
                                      <p:cBhvr>
                                        <p:cTn id="9" dur="1" fill="hold">
                                          <p:stCondLst>
                                            <p:cond delay="9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1630312580"/>
              </p:ext>
            </p:extLst>
          </p:nvPr>
        </p:nvGraphicFramePr>
        <p:xfrm>
          <a:off x="1784683" y="3429534"/>
          <a:ext cx="8647538" cy="2529840"/>
        </p:xfrm>
        <a:graphic>
          <a:graphicData uri="http://schemas.openxmlformats.org/drawingml/2006/table">
            <a:tbl>
              <a:tblPr/>
              <a:tblGrid>
                <a:gridCol w="8647538">
                  <a:extLst>
                    <a:ext uri="{9D8B030D-6E8A-4147-A177-3AD203B41FA5}">
                      <a16:colId xmlns:a16="http://schemas.microsoft.com/office/drawing/2014/main" val="20000"/>
                    </a:ext>
                  </a:extLst>
                </a:gridCol>
              </a:tblGrid>
              <a:tr h="0">
                <a:tc>
                  <a:txBody>
                    <a:bodyPr/>
                    <a:lstStyle/>
                    <a:p>
                      <a:pPr algn="ctr"/>
                      <a:r>
                        <a:rPr lang="en-GB" sz="8000" b="1" dirty="0">
                          <a:solidFill>
                            <a:srgbClr val="000000"/>
                          </a:solidFill>
                          <a:effectLst/>
                          <a:latin typeface="+mj-lt"/>
                        </a:rPr>
                        <a:t>Cigarette Butt:</a:t>
                      </a:r>
                      <a:endParaRPr lang="en-GB" dirty="0">
                        <a:effectLst/>
                        <a:latin typeface="+mj-lt"/>
                      </a:endParaRPr>
                    </a:p>
                    <a:p>
                      <a:pPr algn="ctr"/>
                      <a:r>
                        <a:rPr lang="en-GB" sz="8000" b="1" dirty="0">
                          <a:solidFill>
                            <a:srgbClr val="C800FF"/>
                          </a:solidFill>
                          <a:effectLst/>
                          <a:latin typeface="Comic Sans MS"/>
                        </a:rPr>
                        <a:t>10-12 years</a:t>
                      </a:r>
                      <a:endParaRPr lang="en-GB" dirty="0">
                        <a:effectLst/>
                      </a:endParaRPr>
                    </a:p>
                  </a:txBody>
                  <a:tcPr anchor="ctr">
                    <a:lnL>
                      <a:noFill/>
                    </a:lnL>
                    <a:lnR>
                      <a:noFill/>
                    </a:lnR>
                    <a:lnT>
                      <a:noFill/>
                    </a:lnT>
                    <a:lnB>
                      <a:noFill/>
                    </a:lnB>
                  </a:tcPr>
                </a:tc>
                <a:extLst>
                  <a:ext uri="{0D108BD9-81ED-4DB2-BD59-A6C34878D82A}">
                    <a16:rowId xmlns:a16="http://schemas.microsoft.com/office/drawing/2014/main" val="10000"/>
                  </a:ext>
                </a:extLst>
              </a:tr>
            </a:tbl>
          </a:graphicData>
        </a:graphic>
      </p:graphicFrame>
      <p:pic>
        <p:nvPicPr>
          <p:cNvPr id="9217" name="Picture 1"/>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7051" t="19413"/>
          <a:stretch/>
        </p:blipFill>
        <p:spPr bwMode="auto">
          <a:xfrm>
            <a:off x="9922625" y="4599295"/>
            <a:ext cx="1323130" cy="79896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Rounded Rectangle 5"/>
          <p:cNvSpPr/>
          <p:nvPr/>
        </p:nvSpPr>
        <p:spPr>
          <a:xfrm>
            <a:off x="3084390" y="4786510"/>
            <a:ext cx="6220496" cy="1223493"/>
          </a:xfrm>
          <a:prstGeom prst="round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0067C90B-C697-C340-8044-C6F69B105F44}"/>
              </a:ext>
            </a:extLst>
          </p:cNvPr>
          <p:cNvPicPr>
            <a:picLocks noChangeAspect="1"/>
          </p:cNvPicPr>
          <p:nvPr/>
        </p:nvPicPr>
        <p:blipFill>
          <a:blip r:embed="rId3"/>
          <a:stretch>
            <a:fillRect/>
          </a:stretch>
        </p:blipFill>
        <p:spPr>
          <a:xfrm>
            <a:off x="272955" y="0"/>
            <a:ext cx="2174031" cy="3426863"/>
          </a:xfrm>
          <a:prstGeom prst="rect">
            <a:avLst/>
          </a:prstGeom>
        </p:spPr>
      </p:pic>
    </p:spTree>
    <p:extLst>
      <p:ext uri="{BB962C8B-B14F-4D97-AF65-F5344CB8AC3E}">
        <p14:creationId xmlns:p14="http://schemas.microsoft.com/office/powerpoint/2010/main" val="168038007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xit" presetSubtype="0" fill="hold" grpId="0" nodeType="clickEffect">
                                  <p:stCondLst>
                                    <p:cond delay="0"/>
                                  </p:stCondLst>
                                  <p:childTnLst>
                                    <p:animEffect transition="out" filter="fade">
                                      <p:cBhvr>
                                        <p:cTn id="6" dur="1000"/>
                                        <p:tgtEl>
                                          <p:spTgt spid="6"/>
                                        </p:tgtEl>
                                      </p:cBhvr>
                                    </p:animEffect>
                                    <p:anim calcmode="lin" valueType="num">
                                      <p:cBhvr>
                                        <p:cTn id="7" dur="1000"/>
                                        <p:tgtEl>
                                          <p:spTgt spid="6"/>
                                        </p:tgtEl>
                                        <p:attrNameLst>
                                          <p:attrName>ppt_x</p:attrName>
                                        </p:attrNameLst>
                                      </p:cBhvr>
                                      <p:tavLst>
                                        <p:tav tm="0">
                                          <p:val>
                                            <p:strVal val="ppt_x"/>
                                          </p:val>
                                        </p:tav>
                                        <p:tav tm="100000">
                                          <p:val>
                                            <p:strVal val="ppt_x"/>
                                          </p:val>
                                        </p:tav>
                                      </p:tavLst>
                                    </p:anim>
                                    <p:anim calcmode="lin" valueType="num">
                                      <p:cBhvr>
                                        <p:cTn id="8" dur="1000"/>
                                        <p:tgtEl>
                                          <p:spTgt spid="6"/>
                                        </p:tgtEl>
                                        <p:attrNameLst>
                                          <p:attrName>ppt_y</p:attrName>
                                        </p:attrNameLst>
                                      </p:cBhvr>
                                      <p:tavLst>
                                        <p:tav tm="0">
                                          <p:val>
                                            <p:strVal val="ppt_y"/>
                                          </p:val>
                                        </p:tav>
                                        <p:tav tm="100000">
                                          <p:val>
                                            <p:strVal val="ppt_y+.1"/>
                                          </p:val>
                                        </p:tav>
                                      </p:tavLst>
                                    </p:anim>
                                    <p:set>
                                      <p:cBhvr>
                                        <p:cTn id="9" dur="1" fill="hold">
                                          <p:stCondLst>
                                            <p:cond delay="9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1328849125"/>
              </p:ext>
            </p:extLst>
          </p:nvPr>
        </p:nvGraphicFramePr>
        <p:xfrm>
          <a:off x="1056020" y="3343332"/>
          <a:ext cx="10058400" cy="2529840"/>
        </p:xfrm>
        <a:graphic>
          <a:graphicData uri="http://schemas.openxmlformats.org/drawingml/2006/table">
            <a:tbl>
              <a:tblPr/>
              <a:tblGrid>
                <a:gridCol w="10058400">
                  <a:extLst>
                    <a:ext uri="{9D8B030D-6E8A-4147-A177-3AD203B41FA5}">
                      <a16:colId xmlns:a16="http://schemas.microsoft.com/office/drawing/2014/main" val="20000"/>
                    </a:ext>
                  </a:extLst>
                </a:gridCol>
              </a:tblGrid>
              <a:tr h="0">
                <a:tc>
                  <a:txBody>
                    <a:bodyPr/>
                    <a:lstStyle/>
                    <a:p>
                      <a:pPr algn="ctr"/>
                      <a:r>
                        <a:rPr lang="en-GB" sz="8000" b="1" dirty="0">
                          <a:solidFill>
                            <a:srgbClr val="000000"/>
                          </a:solidFill>
                          <a:effectLst/>
                          <a:latin typeface="+mj-lt"/>
                        </a:rPr>
                        <a:t>Disposable nappy: </a:t>
                      </a:r>
                      <a:endParaRPr lang="en-GB" dirty="0">
                        <a:effectLst/>
                        <a:latin typeface="+mj-lt"/>
                      </a:endParaRPr>
                    </a:p>
                    <a:p>
                      <a:pPr algn="ctr"/>
                      <a:r>
                        <a:rPr lang="en-GB" sz="8000" b="1" dirty="0">
                          <a:solidFill>
                            <a:srgbClr val="C800FF"/>
                          </a:solidFill>
                          <a:effectLst/>
                          <a:latin typeface="Comic Sans MS"/>
                        </a:rPr>
                        <a:t>75 years</a:t>
                      </a:r>
                      <a:endParaRPr lang="en-GB" dirty="0">
                        <a:effectLst/>
                      </a:endParaRPr>
                    </a:p>
                  </a:txBody>
                  <a:tcPr anchor="ctr">
                    <a:lnL>
                      <a:noFill/>
                    </a:lnL>
                    <a:lnR>
                      <a:noFill/>
                    </a:lnR>
                    <a:lnT>
                      <a:noFill/>
                    </a:lnT>
                    <a:lnB>
                      <a:noFill/>
                    </a:lnB>
                  </a:tcPr>
                </a:tc>
                <a:extLst>
                  <a:ext uri="{0D108BD9-81ED-4DB2-BD59-A6C34878D82A}">
                    <a16:rowId xmlns:a16="http://schemas.microsoft.com/office/drawing/2014/main" val="10000"/>
                  </a:ext>
                </a:extLst>
              </a:tr>
            </a:tbl>
          </a:graphicData>
        </a:graphic>
      </p:graphicFrame>
      <p:pic>
        <p:nvPicPr>
          <p:cNvPr id="10241" name="Picture 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493439" y="4598074"/>
            <a:ext cx="2161749" cy="146785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Rounded Rectangle 5"/>
          <p:cNvSpPr/>
          <p:nvPr/>
        </p:nvSpPr>
        <p:spPr>
          <a:xfrm>
            <a:off x="2700331" y="4720256"/>
            <a:ext cx="6078828" cy="1223493"/>
          </a:xfrm>
          <a:prstGeom prst="round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4F14A306-D2CC-4149-9181-1FEE57488C5C}"/>
              </a:ext>
            </a:extLst>
          </p:cNvPr>
          <p:cNvPicPr>
            <a:picLocks noChangeAspect="1"/>
          </p:cNvPicPr>
          <p:nvPr/>
        </p:nvPicPr>
        <p:blipFill>
          <a:blip r:embed="rId3"/>
          <a:stretch>
            <a:fillRect/>
          </a:stretch>
        </p:blipFill>
        <p:spPr>
          <a:xfrm>
            <a:off x="272955" y="0"/>
            <a:ext cx="2174031" cy="3426863"/>
          </a:xfrm>
          <a:prstGeom prst="rect">
            <a:avLst/>
          </a:prstGeom>
        </p:spPr>
      </p:pic>
    </p:spTree>
    <p:extLst>
      <p:ext uri="{BB962C8B-B14F-4D97-AF65-F5344CB8AC3E}">
        <p14:creationId xmlns:p14="http://schemas.microsoft.com/office/powerpoint/2010/main" val="241159104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xit" presetSubtype="0" fill="hold" grpId="0" nodeType="clickEffect">
                                  <p:stCondLst>
                                    <p:cond delay="0"/>
                                  </p:stCondLst>
                                  <p:childTnLst>
                                    <p:animEffect transition="out" filter="fade">
                                      <p:cBhvr>
                                        <p:cTn id="6" dur="1000"/>
                                        <p:tgtEl>
                                          <p:spTgt spid="6"/>
                                        </p:tgtEl>
                                      </p:cBhvr>
                                    </p:animEffect>
                                    <p:anim calcmode="lin" valueType="num">
                                      <p:cBhvr>
                                        <p:cTn id="7" dur="1000"/>
                                        <p:tgtEl>
                                          <p:spTgt spid="6"/>
                                        </p:tgtEl>
                                        <p:attrNameLst>
                                          <p:attrName>ppt_x</p:attrName>
                                        </p:attrNameLst>
                                      </p:cBhvr>
                                      <p:tavLst>
                                        <p:tav tm="0">
                                          <p:val>
                                            <p:strVal val="ppt_x"/>
                                          </p:val>
                                        </p:tav>
                                        <p:tav tm="100000">
                                          <p:val>
                                            <p:strVal val="ppt_x"/>
                                          </p:val>
                                        </p:tav>
                                      </p:tavLst>
                                    </p:anim>
                                    <p:anim calcmode="lin" valueType="num">
                                      <p:cBhvr>
                                        <p:cTn id="8" dur="1000"/>
                                        <p:tgtEl>
                                          <p:spTgt spid="6"/>
                                        </p:tgtEl>
                                        <p:attrNameLst>
                                          <p:attrName>ppt_y</p:attrName>
                                        </p:attrNameLst>
                                      </p:cBhvr>
                                      <p:tavLst>
                                        <p:tav tm="0">
                                          <p:val>
                                            <p:strVal val="ppt_y"/>
                                          </p:val>
                                        </p:tav>
                                        <p:tav tm="100000">
                                          <p:val>
                                            <p:strVal val="ppt_y+.1"/>
                                          </p:val>
                                        </p:tav>
                                      </p:tavLst>
                                    </p:anim>
                                    <p:set>
                                      <p:cBhvr>
                                        <p:cTn id="9" dur="1" fill="hold">
                                          <p:stCondLst>
                                            <p:cond delay="9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4103542661"/>
              </p:ext>
            </p:extLst>
          </p:nvPr>
        </p:nvGraphicFramePr>
        <p:xfrm>
          <a:off x="1209628" y="3134982"/>
          <a:ext cx="8688482" cy="2529840"/>
        </p:xfrm>
        <a:graphic>
          <a:graphicData uri="http://schemas.openxmlformats.org/drawingml/2006/table">
            <a:tbl>
              <a:tblPr/>
              <a:tblGrid>
                <a:gridCol w="8688482">
                  <a:extLst>
                    <a:ext uri="{9D8B030D-6E8A-4147-A177-3AD203B41FA5}">
                      <a16:colId xmlns:a16="http://schemas.microsoft.com/office/drawing/2014/main" val="20000"/>
                    </a:ext>
                  </a:extLst>
                </a:gridCol>
              </a:tblGrid>
              <a:tr h="0">
                <a:tc>
                  <a:txBody>
                    <a:bodyPr/>
                    <a:lstStyle/>
                    <a:p>
                      <a:pPr algn="ctr"/>
                      <a:r>
                        <a:rPr lang="en-GB" sz="8000" b="1" dirty="0">
                          <a:solidFill>
                            <a:srgbClr val="000000"/>
                          </a:solidFill>
                          <a:effectLst/>
                          <a:latin typeface="+mj-lt"/>
                        </a:rPr>
                        <a:t>Aluminium Can: </a:t>
                      </a:r>
                    </a:p>
                    <a:p>
                      <a:pPr algn="ctr"/>
                      <a:r>
                        <a:rPr lang="en-GB" sz="8000" b="1" dirty="0">
                          <a:solidFill>
                            <a:srgbClr val="C800FF"/>
                          </a:solidFill>
                          <a:effectLst/>
                          <a:latin typeface="Comic Sans MS"/>
                        </a:rPr>
                        <a:t>200-500 years</a:t>
                      </a:r>
                      <a:endParaRPr lang="en-GB" dirty="0">
                        <a:effectLst/>
                      </a:endParaRPr>
                    </a:p>
                  </a:txBody>
                  <a:tcPr anchor="ctr">
                    <a:lnL>
                      <a:noFill/>
                    </a:lnL>
                    <a:lnR>
                      <a:noFill/>
                    </a:lnR>
                    <a:lnT>
                      <a:noFill/>
                    </a:lnT>
                    <a:lnB>
                      <a:noFill/>
                    </a:lnB>
                  </a:tcPr>
                </a:tc>
                <a:extLst>
                  <a:ext uri="{0D108BD9-81ED-4DB2-BD59-A6C34878D82A}">
                    <a16:rowId xmlns:a16="http://schemas.microsoft.com/office/drawing/2014/main" val="10000"/>
                  </a:ext>
                </a:extLst>
              </a:tr>
            </a:tbl>
          </a:graphicData>
        </a:graphic>
      </p:graphicFrame>
      <p:sp>
        <p:nvSpPr>
          <p:cNvPr id="6" name="Rounded Rectangle 5"/>
          <p:cNvSpPr/>
          <p:nvPr/>
        </p:nvSpPr>
        <p:spPr>
          <a:xfrm>
            <a:off x="1748162" y="4454392"/>
            <a:ext cx="7611414" cy="1223493"/>
          </a:xfrm>
          <a:prstGeom prst="round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4E34D354-ABFD-1240-AF3B-4AC4E0D4228C}"/>
              </a:ext>
            </a:extLst>
          </p:cNvPr>
          <p:cNvPicPr>
            <a:picLocks noChangeAspect="1"/>
          </p:cNvPicPr>
          <p:nvPr/>
        </p:nvPicPr>
        <p:blipFill>
          <a:blip r:embed="rId2"/>
          <a:stretch>
            <a:fillRect/>
          </a:stretch>
        </p:blipFill>
        <p:spPr>
          <a:xfrm>
            <a:off x="272955" y="0"/>
            <a:ext cx="2174031" cy="3426863"/>
          </a:xfrm>
          <a:prstGeom prst="rect">
            <a:avLst/>
          </a:prstGeom>
        </p:spPr>
      </p:pic>
      <p:pic>
        <p:nvPicPr>
          <p:cNvPr id="5" name="Picture 4">
            <a:extLst>
              <a:ext uri="{FF2B5EF4-FFF2-40B4-BE49-F238E27FC236}">
                <a16:creationId xmlns:a16="http://schemas.microsoft.com/office/drawing/2014/main" id="{8DBC68B2-5DFB-774A-BE81-B27E29413D5F}"/>
              </a:ext>
            </a:extLst>
          </p:cNvPr>
          <p:cNvPicPr>
            <a:picLocks noChangeAspect="1"/>
          </p:cNvPicPr>
          <p:nvPr/>
        </p:nvPicPr>
        <p:blipFill>
          <a:blip r:embed="rId3"/>
          <a:stretch>
            <a:fillRect/>
          </a:stretch>
        </p:blipFill>
        <p:spPr>
          <a:xfrm>
            <a:off x="9450857" y="934076"/>
            <a:ext cx="1816100" cy="2336800"/>
          </a:xfrm>
          <a:prstGeom prst="rect">
            <a:avLst/>
          </a:prstGeom>
        </p:spPr>
      </p:pic>
    </p:spTree>
    <p:extLst>
      <p:ext uri="{BB962C8B-B14F-4D97-AF65-F5344CB8AC3E}">
        <p14:creationId xmlns:p14="http://schemas.microsoft.com/office/powerpoint/2010/main" val="29378180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xit" presetSubtype="0" fill="hold" grpId="0" nodeType="clickEffect">
                                  <p:stCondLst>
                                    <p:cond delay="0"/>
                                  </p:stCondLst>
                                  <p:childTnLst>
                                    <p:animEffect transition="out" filter="fade">
                                      <p:cBhvr>
                                        <p:cTn id="6" dur="1000"/>
                                        <p:tgtEl>
                                          <p:spTgt spid="6"/>
                                        </p:tgtEl>
                                      </p:cBhvr>
                                    </p:animEffect>
                                    <p:anim calcmode="lin" valueType="num">
                                      <p:cBhvr>
                                        <p:cTn id="7" dur="1000"/>
                                        <p:tgtEl>
                                          <p:spTgt spid="6"/>
                                        </p:tgtEl>
                                        <p:attrNameLst>
                                          <p:attrName>ppt_x</p:attrName>
                                        </p:attrNameLst>
                                      </p:cBhvr>
                                      <p:tavLst>
                                        <p:tav tm="0">
                                          <p:val>
                                            <p:strVal val="ppt_x"/>
                                          </p:val>
                                        </p:tav>
                                        <p:tav tm="100000">
                                          <p:val>
                                            <p:strVal val="ppt_x"/>
                                          </p:val>
                                        </p:tav>
                                      </p:tavLst>
                                    </p:anim>
                                    <p:anim calcmode="lin" valueType="num">
                                      <p:cBhvr>
                                        <p:cTn id="8" dur="1000"/>
                                        <p:tgtEl>
                                          <p:spTgt spid="6"/>
                                        </p:tgtEl>
                                        <p:attrNameLst>
                                          <p:attrName>ppt_y</p:attrName>
                                        </p:attrNameLst>
                                      </p:cBhvr>
                                      <p:tavLst>
                                        <p:tav tm="0">
                                          <p:val>
                                            <p:strVal val="ppt_y"/>
                                          </p:val>
                                        </p:tav>
                                        <p:tav tm="100000">
                                          <p:val>
                                            <p:strVal val="ppt_y+.1"/>
                                          </p:val>
                                        </p:tav>
                                      </p:tavLst>
                                    </p:anim>
                                    <p:set>
                                      <p:cBhvr>
                                        <p:cTn id="9" dur="1" fill="hold">
                                          <p:stCondLst>
                                            <p:cond delay="9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2916103537"/>
              </p:ext>
            </p:extLst>
          </p:nvPr>
        </p:nvGraphicFramePr>
        <p:xfrm>
          <a:off x="272955" y="3484358"/>
          <a:ext cx="11764370" cy="2529840"/>
        </p:xfrm>
        <a:graphic>
          <a:graphicData uri="http://schemas.openxmlformats.org/drawingml/2006/table">
            <a:tbl>
              <a:tblPr/>
              <a:tblGrid>
                <a:gridCol w="11764370">
                  <a:extLst>
                    <a:ext uri="{9D8B030D-6E8A-4147-A177-3AD203B41FA5}">
                      <a16:colId xmlns:a16="http://schemas.microsoft.com/office/drawing/2014/main" val="20000"/>
                    </a:ext>
                  </a:extLst>
                </a:gridCol>
              </a:tblGrid>
              <a:tr h="0">
                <a:tc>
                  <a:txBody>
                    <a:bodyPr/>
                    <a:lstStyle/>
                    <a:p>
                      <a:pPr algn="ctr"/>
                      <a:r>
                        <a:rPr lang="en-GB" sz="8000" b="1" dirty="0">
                          <a:solidFill>
                            <a:srgbClr val="000000"/>
                          </a:solidFill>
                          <a:effectLst/>
                          <a:latin typeface="+mj-lt"/>
                        </a:rPr>
                        <a:t>Glass bottles and jars:</a:t>
                      </a:r>
                      <a:endParaRPr lang="en-GB" dirty="0">
                        <a:effectLst/>
                        <a:latin typeface="+mj-lt"/>
                      </a:endParaRPr>
                    </a:p>
                    <a:p>
                      <a:pPr algn="ctr"/>
                      <a:r>
                        <a:rPr lang="en-GB" sz="8000" dirty="0">
                          <a:solidFill>
                            <a:srgbClr val="FF0000"/>
                          </a:solidFill>
                          <a:effectLst/>
                          <a:latin typeface="+mj-lt"/>
                        </a:rPr>
                        <a:t>Never!!</a:t>
                      </a:r>
                      <a:endParaRPr lang="en-GB" dirty="0">
                        <a:effectLst/>
                        <a:latin typeface="+mj-lt"/>
                      </a:endParaRPr>
                    </a:p>
                  </a:txBody>
                  <a:tcPr anchor="ctr">
                    <a:lnL>
                      <a:noFill/>
                    </a:lnL>
                    <a:lnR>
                      <a:noFill/>
                    </a:lnR>
                    <a:lnT>
                      <a:noFill/>
                    </a:lnT>
                    <a:lnB>
                      <a:noFill/>
                    </a:lnB>
                  </a:tcPr>
                </a:tc>
                <a:extLst>
                  <a:ext uri="{0D108BD9-81ED-4DB2-BD59-A6C34878D82A}">
                    <a16:rowId xmlns:a16="http://schemas.microsoft.com/office/drawing/2014/main" val="10000"/>
                  </a:ext>
                </a:extLst>
              </a:tr>
            </a:tbl>
          </a:graphicData>
        </a:graphic>
      </p:graphicFrame>
      <p:sp>
        <p:nvSpPr>
          <p:cNvPr id="6" name="Rounded Rectangle 5"/>
          <p:cNvSpPr/>
          <p:nvPr/>
        </p:nvSpPr>
        <p:spPr>
          <a:xfrm>
            <a:off x="3296992" y="4874358"/>
            <a:ext cx="6078828" cy="1223493"/>
          </a:xfrm>
          <a:prstGeom prst="round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GB"/>
          </a:p>
        </p:txBody>
      </p:sp>
      <p:pic>
        <p:nvPicPr>
          <p:cNvPr id="3" name="Picture 2">
            <a:extLst>
              <a:ext uri="{FF2B5EF4-FFF2-40B4-BE49-F238E27FC236}">
                <a16:creationId xmlns:a16="http://schemas.microsoft.com/office/drawing/2014/main" id="{1402559D-8715-E941-8247-A6812DEC0ADA}"/>
              </a:ext>
            </a:extLst>
          </p:cNvPr>
          <p:cNvPicPr>
            <a:picLocks noChangeAspect="1"/>
          </p:cNvPicPr>
          <p:nvPr/>
        </p:nvPicPr>
        <p:blipFill>
          <a:blip r:embed="rId2"/>
          <a:stretch>
            <a:fillRect/>
          </a:stretch>
        </p:blipFill>
        <p:spPr>
          <a:xfrm rot="16871738">
            <a:off x="8381118" y="1323824"/>
            <a:ext cx="3025301" cy="1087386"/>
          </a:xfrm>
          <a:prstGeom prst="rect">
            <a:avLst/>
          </a:prstGeom>
        </p:spPr>
      </p:pic>
      <p:pic>
        <p:nvPicPr>
          <p:cNvPr id="7" name="Picture 6">
            <a:extLst>
              <a:ext uri="{FF2B5EF4-FFF2-40B4-BE49-F238E27FC236}">
                <a16:creationId xmlns:a16="http://schemas.microsoft.com/office/drawing/2014/main" id="{87A37BD8-06D6-8F42-84A3-9FCD6FE3FC2E}"/>
              </a:ext>
            </a:extLst>
          </p:cNvPr>
          <p:cNvPicPr>
            <a:picLocks noChangeAspect="1"/>
          </p:cNvPicPr>
          <p:nvPr/>
        </p:nvPicPr>
        <p:blipFill>
          <a:blip r:embed="rId3"/>
          <a:stretch>
            <a:fillRect/>
          </a:stretch>
        </p:blipFill>
        <p:spPr>
          <a:xfrm>
            <a:off x="272955" y="0"/>
            <a:ext cx="2174031" cy="3426863"/>
          </a:xfrm>
          <a:prstGeom prst="rect">
            <a:avLst/>
          </a:prstGeom>
        </p:spPr>
      </p:pic>
    </p:spTree>
    <p:extLst>
      <p:ext uri="{BB962C8B-B14F-4D97-AF65-F5344CB8AC3E}">
        <p14:creationId xmlns:p14="http://schemas.microsoft.com/office/powerpoint/2010/main" val="372919057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xit" presetSubtype="0" fill="hold" grpId="0" nodeType="clickEffect">
                                  <p:stCondLst>
                                    <p:cond delay="0"/>
                                  </p:stCondLst>
                                  <p:childTnLst>
                                    <p:animEffect transition="out" filter="fade">
                                      <p:cBhvr>
                                        <p:cTn id="6" dur="1000"/>
                                        <p:tgtEl>
                                          <p:spTgt spid="6"/>
                                        </p:tgtEl>
                                      </p:cBhvr>
                                    </p:animEffect>
                                    <p:anim calcmode="lin" valueType="num">
                                      <p:cBhvr>
                                        <p:cTn id="7" dur="1000"/>
                                        <p:tgtEl>
                                          <p:spTgt spid="6"/>
                                        </p:tgtEl>
                                        <p:attrNameLst>
                                          <p:attrName>ppt_x</p:attrName>
                                        </p:attrNameLst>
                                      </p:cBhvr>
                                      <p:tavLst>
                                        <p:tav tm="0">
                                          <p:val>
                                            <p:strVal val="ppt_x"/>
                                          </p:val>
                                        </p:tav>
                                        <p:tav tm="100000">
                                          <p:val>
                                            <p:strVal val="ppt_x"/>
                                          </p:val>
                                        </p:tav>
                                      </p:tavLst>
                                    </p:anim>
                                    <p:anim calcmode="lin" valueType="num">
                                      <p:cBhvr>
                                        <p:cTn id="8" dur="1000"/>
                                        <p:tgtEl>
                                          <p:spTgt spid="6"/>
                                        </p:tgtEl>
                                        <p:attrNameLst>
                                          <p:attrName>ppt_y</p:attrName>
                                        </p:attrNameLst>
                                      </p:cBhvr>
                                      <p:tavLst>
                                        <p:tav tm="0">
                                          <p:val>
                                            <p:strVal val="ppt_y"/>
                                          </p:val>
                                        </p:tav>
                                        <p:tav tm="100000">
                                          <p:val>
                                            <p:strVal val="ppt_y+.1"/>
                                          </p:val>
                                        </p:tav>
                                      </p:tavLst>
                                    </p:anim>
                                    <p:set>
                                      <p:cBhvr>
                                        <p:cTn id="9" dur="1" fill="hold">
                                          <p:stCondLst>
                                            <p:cond delay="9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ular Callout 4">
            <a:extLst>
              <a:ext uri="{FF2B5EF4-FFF2-40B4-BE49-F238E27FC236}">
                <a16:creationId xmlns:a16="http://schemas.microsoft.com/office/drawing/2014/main" id="{8C912F83-23A3-F345-8BFF-350FB278A0EA}"/>
              </a:ext>
            </a:extLst>
          </p:cNvPr>
          <p:cNvSpPr/>
          <p:nvPr/>
        </p:nvSpPr>
        <p:spPr>
          <a:xfrm>
            <a:off x="1558344" y="927279"/>
            <a:ext cx="9903853" cy="3723041"/>
          </a:xfrm>
          <a:prstGeom prst="wedgeRoundRectCallout">
            <a:avLst>
              <a:gd name="adj1" fmla="val -46841"/>
              <a:gd name="adj2" fmla="val 61808"/>
              <a:gd name="adj3" fmla="val 16667"/>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2" name="Table 1"/>
          <p:cNvGraphicFramePr>
            <a:graphicFrameLocks noGrp="1"/>
          </p:cNvGraphicFramePr>
          <p:nvPr>
            <p:extLst>
              <p:ext uri="{D42A27DB-BD31-4B8C-83A1-F6EECF244321}">
                <p14:modId xmlns:p14="http://schemas.microsoft.com/office/powerpoint/2010/main" val="1424376249"/>
              </p:ext>
            </p:extLst>
          </p:nvPr>
        </p:nvGraphicFramePr>
        <p:xfrm>
          <a:off x="1948493" y="1280039"/>
          <a:ext cx="9123553" cy="3017520"/>
        </p:xfrm>
        <a:graphic>
          <a:graphicData uri="http://schemas.openxmlformats.org/drawingml/2006/table">
            <a:tbl>
              <a:tblPr/>
              <a:tblGrid>
                <a:gridCol w="9123553">
                  <a:extLst>
                    <a:ext uri="{9D8B030D-6E8A-4147-A177-3AD203B41FA5}">
                      <a16:colId xmlns:a16="http://schemas.microsoft.com/office/drawing/2014/main" val="20000"/>
                    </a:ext>
                  </a:extLst>
                </a:gridCol>
              </a:tblGrid>
              <a:tr h="0">
                <a:tc>
                  <a:txBody>
                    <a:bodyPr/>
                    <a:lstStyle/>
                    <a:p>
                      <a:pPr marL="0" algn="l" defTabSz="914400" rtl="0" eaLnBrk="1" latinLnBrk="0" hangingPunct="1"/>
                      <a:r>
                        <a:rPr lang="en-GB" sz="3200" b="1" kern="1200" dirty="0">
                          <a:solidFill>
                            <a:srgbClr val="000000"/>
                          </a:solidFill>
                          <a:effectLst/>
                          <a:latin typeface="+mj-lt"/>
                          <a:ea typeface="+mn-ea"/>
                          <a:cs typeface="+mn-cs"/>
                        </a:rPr>
                        <a:t>As you can see, food and packaging waste is not simply something that ‘goes away’ when we pop it in the rubbish bin for collection by our bin men. Waste </a:t>
                      </a:r>
                      <a:r>
                        <a:rPr lang="en-GB" sz="3200" b="1" kern="1200">
                          <a:solidFill>
                            <a:srgbClr val="000000"/>
                          </a:solidFill>
                          <a:effectLst/>
                          <a:latin typeface="+mj-lt"/>
                          <a:ea typeface="+mn-ea"/>
                          <a:cs typeface="+mn-cs"/>
                        </a:rPr>
                        <a:t>has a </a:t>
                      </a:r>
                      <a:r>
                        <a:rPr lang="en-GB" sz="3200" b="1" kern="1200" dirty="0">
                          <a:solidFill>
                            <a:srgbClr val="000000"/>
                          </a:solidFill>
                          <a:effectLst/>
                          <a:latin typeface="+mj-lt"/>
                          <a:ea typeface="+mn-ea"/>
                          <a:cs typeface="+mn-cs"/>
                        </a:rPr>
                        <a:t>long-term impact on our environment, our wildlife and ultimately our own health. So let’s remind ourselves where does our waste go? </a:t>
                      </a:r>
                    </a:p>
                  </a:txBody>
                  <a:tcPr anchor="ctr">
                    <a:lnL>
                      <a:noFill/>
                    </a:lnL>
                    <a:lnR>
                      <a:noFill/>
                    </a:lnR>
                    <a:lnT>
                      <a:noFill/>
                    </a:lnT>
                    <a:lnB>
                      <a:noFill/>
                    </a:lnB>
                  </a:tcPr>
                </a:tc>
                <a:extLst>
                  <a:ext uri="{0D108BD9-81ED-4DB2-BD59-A6C34878D82A}">
                    <a16:rowId xmlns:a16="http://schemas.microsoft.com/office/drawing/2014/main" val="10000"/>
                  </a:ext>
                </a:extLst>
              </a:tr>
            </a:tbl>
          </a:graphicData>
        </a:graphic>
      </p:graphicFrame>
      <p:pic>
        <p:nvPicPr>
          <p:cNvPr id="4" name="Picture 3">
            <a:extLst>
              <a:ext uri="{FF2B5EF4-FFF2-40B4-BE49-F238E27FC236}">
                <a16:creationId xmlns:a16="http://schemas.microsoft.com/office/drawing/2014/main" id="{29CB0717-3DD8-1B4C-A92C-A06D182D5593}"/>
              </a:ext>
            </a:extLst>
          </p:cNvPr>
          <p:cNvPicPr>
            <a:picLocks noChangeAspect="1"/>
          </p:cNvPicPr>
          <p:nvPr/>
        </p:nvPicPr>
        <p:blipFill>
          <a:blip r:embed="rId2"/>
          <a:stretch>
            <a:fillRect/>
          </a:stretch>
        </p:blipFill>
        <p:spPr>
          <a:xfrm>
            <a:off x="531499" y="4650320"/>
            <a:ext cx="1299560" cy="1276215"/>
          </a:xfrm>
          <a:prstGeom prst="rect">
            <a:avLst/>
          </a:prstGeom>
        </p:spPr>
      </p:pic>
    </p:spTree>
    <p:extLst>
      <p:ext uri="{BB962C8B-B14F-4D97-AF65-F5344CB8AC3E}">
        <p14:creationId xmlns:p14="http://schemas.microsoft.com/office/powerpoint/2010/main" val="181408295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le 5"/>
          <p:cNvGraphicFramePr>
            <a:graphicFrameLocks noGrp="1"/>
          </p:cNvGraphicFramePr>
          <p:nvPr>
            <p:extLst>
              <p:ext uri="{D42A27DB-BD31-4B8C-83A1-F6EECF244321}">
                <p14:modId xmlns:p14="http://schemas.microsoft.com/office/powerpoint/2010/main" val="1109271950"/>
              </p:ext>
            </p:extLst>
          </p:nvPr>
        </p:nvGraphicFramePr>
        <p:xfrm>
          <a:off x="664728" y="1584514"/>
          <a:ext cx="5105007" cy="4038300"/>
        </p:xfrm>
        <a:graphic>
          <a:graphicData uri="http://schemas.openxmlformats.org/drawingml/2006/table">
            <a:tbl>
              <a:tblPr/>
              <a:tblGrid>
                <a:gridCol w="5105007">
                  <a:extLst>
                    <a:ext uri="{9D8B030D-6E8A-4147-A177-3AD203B41FA5}">
                      <a16:colId xmlns:a16="http://schemas.microsoft.com/office/drawing/2014/main" val="20000"/>
                    </a:ext>
                  </a:extLst>
                </a:gridCol>
              </a:tblGrid>
              <a:tr h="2806030">
                <a:tc>
                  <a:txBody>
                    <a:bodyPr/>
                    <a:lstStyle/>
                    <a:p>
                      <a:r>
                        <a:rPr lang="en-GB" sz="2600" b="1" dirty="0">
                          <a:solidFill>
                            <a:srgbClr val="000000"/>
                          </a:solidFill>
                          <a:effectLst/>
                          <a:latin typeface="+mj-lt"/>
                        </a:rPr>
                        <a:t>Our waste unfortunately can end up in our rivers and oceans, our environment but it mainly ends up in ‘landfills.’</a:t>
                      </a:r>
                    </a:p>
                    <a:p>
                      <a:endParaRPr lang="en-GB" sz="2600" b="1" dirty="0">
                        <a:solidFill>
                          <a:srgbClr val="000000"/>
                        </a:solidFill>
                        <a:effectLst/>
                        <a:latin typeface="+mj-lt"/>
                      </a:endParaRPr>
                    </a:p>
                    <a:p>
                      <a:r>
                        <a:rPr lang="en-GB" sz="2600" b="1" dirty="0">
                          <a:solidFill>
                            <a:srgbClr val="000000"/>
                          </a:solidFill>
                          <a:effectLst/>
                          <a:latin typeface="+mj-lt"/>
                        </a:rPr>
                        <a:t>We send more and more rubbish ‘away’ to</a:t>
                      </a:r>
                      <a:r>
                        <a:rPr lang="en-GB" sz="2600" b="0" baseline="0" dirty="0">
                          <a:solidFill>
                            <a:schemeClr val="tx1"/>
                          </a:solidFill>
                          <a:effectLst/>
                          <a:latin typeface="+mj-lt"/>
                        </a:rPr>
                        <a:t> </a:t>
                      </a:r>
                      <a:r>
                        <a:rPr lang="en-GB" sz="2600" b="1" dirty="0">
                          <a:solidFill>
                            <a:srgbClr val="000000"/>
                          </a:solidFill>
                          <a:effectLst/>
                          <a:latin typeface="+mj-lt"/>
                        </a:rPr>
                        <a:t>landfill every year. </a:t>
                      </a:r>
                    </a:p>
                    <a:p>
                      <a:endParaRPr lang="en-GB" sz="2600" b="1" dirty="0">
                        <a:solidFill>
                          <a:srgbClr val="000000"/>
                        </a:solidFill>
                        <a:effectLst/>
                        <a:latin typeface="+mj-lt"/>
                      </a:endParaRPr>
                    </a:p>
                    <a:p>
                      <a:r>
                        <a:rPr lang="en-GB" sz="2600" b="1" dirty="0">
                          <a:solidFill>
                            <a:srgbClr val="000000"/>
                          </a:solidFill>
                          <a:effectLst/>
                          <a:latin typeface="+mj-lt"/>
                        </a:rPr>
                        <a:t>But are landfills safe? What are some of the problems we might face?</a:t>
                      </a:r>
                      <a:endParaRPr lang="en-GB" sz="2600" dirty="0">
                        <a:effectLst/>
                        <a:latin typeface="+mj-lt"/>
                      </a:endParaRPr>
                    </a:p>
                  </a:txBody>
                  <a:tcPr marL="75900" marR="75900" marT="37950" marB="37950" anchor="ctr">
                    <a:lnL>
                      <a:noFill/>
                    </a:lnL>
                    <a:lnR>
                      <a:noFill/>
                    </a:lnR>
                    <a:lnT>
                      <a:noFill/>
                    </a:lnT>
                    <a:lnB>
                      <a:noFill/>
                    </a:lnB>
                  </a:tcPr>
                </a:tc>
                <a:extLst>
                  <a:ext uri="{0D108BD9-81ED-4DB2-BD59-A6C34878D82A}">
                    <a16:rowId xmlns:a16="http://schemas.microsoft.com/office/drawing/2014/main" val="10000"/>
                  </a:ext>
                </a:extLst>
              </a:tr>
            </a:tbl>
          </a:graphicData>
        </a:graphic>
      </p:graphicFrame>
      <p:sp>
        <p:nvSpPr>
          <p:cNvPr id="10" name="TextBox 9"/>
          <p:cNvSpPr txBox="1"/>
          <p:nvPr/>
        </p:nvSpPr>
        <p:spPr>
          <a:xfrm>
            <a:off x="4863958" y="0"/>
            <a:ext cx="2635658" cy="1107996"/>
          </a:xfrm>
          <a:prstGeom prst="rect">
            <a:avLst/>
          </a:prstGeom>
          <a:noFill/>
        </p:spPr>
        <p:txBody>
          <a:bodyPr wrap="none" rtlCol="0">
            <a:spAutoFit/>
          </a:bodyPr>
          <a:lstStyle/>
          <a:p>
            <a:r>
              <a:rPr lang="en-GB" sz="66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rPr>
              <a:t>Landfill</a:t>
            </a:r>
          </a:p>
        </p:txBody>
      </p:sp>
      <p:pic>
        <p:nvPicPr>
          <p:cNvPr id="2" name="Picture 1">
            <a:extLst>
              <a:ext uri="{FF2B5EF4-FFF2-40B4-BE49-F238E27FC236}">
                <a16:creationId xmlns:a16="http://schemas.microsoft.com/office/drawing/2014/main" id="{4B5257FC-8BEE-0041-AD37-66156299DECE}"/>
              </a:ext>
            </a:extLst>
          </p:cNvPr>
          <p:cNvPicPr>
            <a:picLocks noChangeAspect="1"/>
          </p:cNvPicPr>
          <p:nvPr/>
        </p:nvPicPr>
        <p:blipFill>
          <a:blip r:embed="rId2"/>
          <a:stretch>
            <a:fillRect/>
          </a:stretch>
        </p:blipFill>
        <p:spPr>
          <a:xfrm>
            <a:off x="6482365" y="1584101"/>
            <a:ext cx="5235977" cy="3926983"/>
          </a:xfrm>
          <a:prstGeom prst="rect">
            <a:avLst/>
          </a:prstGeom>
        </p:spPr>
      </p:pic>
    </p:spTree>
    <p:extLst>
      <p:ext uri="{BB962C8B-B14F-4D97-AF65-F5344CB8AC3E}">
        <p14:creationId xmlns:p14="http://schemas.microsoft.com/office/powerpoint/2010/main" val="153211216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2974055" y="71723"/>
            <a:ext cx="6201313" cy="923330"/>
          </a:xfrm>
          <a:prstGeom prst="rect">
            <a:avLst/>
          </a:prstGeom>
          <a:noFill/>
        </p:spPr>
        <p:txBody>
          <a:bodyPr wrap="none" rtlCol="0">
            <a:spAutoFit/>
          </a:bodyPr>
          <a:lstStyle/>
          <a:p>
            <a:r>
              <a:rPr lang="en-GB" sz="54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rPr>
              <a:t>Problems with landfill</a:t>
            </a:r>
          </a:p>
        </p:txBody>
      </p:sp>
      <p:pic>
        <p:nvPicPr>
          <p:cNvPr id="3" name="Picture 2">
            <a:extLst>
              <a:ext uri="{FF2B5EF4-FFF2-40B4-BE49-F238E27FC236}">
                <a16:creationId xmlns:a16="http://schemas.microsoft.com/office/drawing/2014/main" id="{2252B18C-1D29-9547-BC41-DF19E8D22B6A}"/>
              </a:ext>
            </a:extLst>
          </p:cNvPr>
          <p:cNvPicPr>
            <a:picLocks noChangeAspect="1"/>
          </p:cNvPicPr>
          <p:nvPr/>
        </p:nvPicPr>
        <p:blipFill rotWithShape="1">
          <a:blip r:embed="rId2"/>
          <a:srcRect b="24875"/>
          <a:stretch/>
        </p:blipFill>
        <p:spPr>
          <a:xfrm>
            <a:off x="1944144" y="1672464"/>
            <a:ext cx="8261136" cy="4654581"/>
          </a:xfrm>
          <a:prstGeom prst="rect">
            <a:avLst/>
          </a:prstGeom>
        </p:spPr>
      </p:pic>
      <p:grpSp>
        <p:nvGrpSpPr>
          <p:cNvPr id="7" name="Group 6">
            <a:extLst>
              <a:ext uri="{FF2B5EF4-FFF2-40B4-BE49-F238E27FC236}">
                <a16:creationId xmlns:a16="http://schemas.microsoft.com/office/drawing/2014/main" id="{9C1263E8-E863-844D-A4E1-185DCD7EDBFD}"/>
              </a:ext>
            </a:extLst>
          </p:cNvPr>
          <p:cNvGrpSpPr/>
          <p:nvPr/>
        </p:nvGrpSpPr>
        <p:grpSpPr>
          <a:xfrm rot="20783734">
            <a:off x="709460" y="1687233"/>
            <a:ext cx="2537138" cy="2002542"/>
            <a:chOff x="425217" y="848659"/>
            <a:chExt cx="2537138" cy="2002542"/>
          </a:xfrm>
        </p:grpSpPr>
        <p:sp>
          <p:nvSpPr>
            <p:cNvPr id="5" name="Rectangle 4">
              <a:extLst>
                <a:ext uri="{FF2B5EF4-FFF2-40B4-BE49-F238E27FC236}">
                  <a16:creationId xmlns:a16="http://schemas.microsoft.com/office/drawing/2014/main" id="{BB984114-34FA-3840-8D1F-076761728C7D}"/>
                </a:ext>
              </a:extLst>
            </p:cNvPr>
            <p:cNvSpPr/>
            <p:nvPr/>
          </p:nvSpPr>
          <p:spPr>
            <a:xfrm>
              <a:off x="1534550" y="1926772"/>
              <a:ext cx="181235" cy="92442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7C53ACB2-6FDE-D444-89FC-19030AC6061F}"/>
                </a:ext>
              </a:extLst>
            </p:cNvPr>
            <p:cNvSpPr txBox="1"/>
            <p:nvPr/>
          </p:nvSpPr>
          <p:spPr>
            <a:xfrm>
              <a:off x="425217" y="848659"/>
              <a:ext cx="2537138" cy="1077218"/>
            </a:xfrm>
            <a:prstGeom prst="rect">
              <a:avLst/>
            </a:prstGeom>
            <a:solidFill>
              <a:schemeClr val="accent1"/>
            </a:solidFill>
            <a:ln w="38100">
              <a:solidFill>
                <a:schemeClr val="tx1"/>
              </a:solidFill>
            </a:ln>
          </p:spPr>
          <p:txBody>
            <a:bodyPr wrap="square" rtlCol="0">
              <a:spAutoFit/>
            </a:bodyPr>
            <a:lstStyle/>
            <a:p>
              <a:r>
                <a:rPr lang="en-US" sz="1600" dirty="0"/>
                <a:t>Greenhouses gases such as methane and carbon dioxide are produced as waste decomposes. </a:t>
              </a:r>
            </a:p>
          </p:txBody>
        </p:sp>
      </p:grpSp>
      <p:grpSp>
        <p:nvGrpSpPr>
          <p:cNvPr id="9" name="Group 8">
            <a:extLst>
              <a:ext uri="{FF2B5EF4-FFF2-40B4-BE49-F238E27FC236}">
                <a16:creationId xmlns:a16="http://schemas.microsoft.com/office/drawing/2014/main" id="{EB93D5F1-81B6-7C46-8649-1D9308E2AE0B}"/>
              </a:ext>
            </a:extLst>
          </p:cNvPr>
          <p:cNvGrpSpPr/>
          <p:nvPr/>
        </p:nvGrpSpPr>
        <p:grpSpPr>
          <a:xfrm rot="20935332">
            <a:off x="1062038" y="4505839"/>
            <a:ext cx="2537138" cy="1745930"/>
            <a:chOff x="425002" y="1034221"/>
            <a:chExt cx="2537138" cy="1745930"/>
          </a:xfrm>
        </p:grpSpPr>
        <p:sp>
          <p:nvSpPr>
            <p:cNvPr id="11" name="Rectangle 10">
              <a:extLst>
                <a:ext uri="{FF2B5EF4-FFF2-40B4-BE49-F238E27FC236}">
                  <a16:creationId xmlns:a16="http://schemas.microsoft.com/office/drawing/2014/main" id="{A91F7647-6CCE-2F49-B56B-61D59CD260E9}"/>
                </a:ext>
              </a:extLst>
            </p:cNvPr>
            <p:cNvSpPr/>
            <p:nvPr/>
          </p:nvSpPr>
          <p:spPr>
            <a:xfrm>
              <a:off x="1572458" y="1855722"/>
              <a:ext cx="181235" cy="92442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a:extLst>
                <a:ext uri="{FF2B5EF4-FFF2-40B4-BE49-F238E27FC236}">
                  <a16:creationId xmlns:a16="http://schemas.microsoft.com/office/drawing/2014/main" id="{9A99CF2E-778F-4B4D-8738-97140C703B7B}"/>
                </a:ext>
              </a:extLst>
            </p:cNvPr>
            <p:cNvSpPr txBox="1"/>
            <p:nvPr/>
          </p:nvSpPr>
          <p:spPr>
            <a:xfrm>
              <a:off x="425002" y="1034221"/>
              <a:ext cx="2537138" cy="830997"/>
            </a:xfrm>
            <a:prstGeom prst="rect">
              <a:avLst/>
            </a:prstGeom>
            <a:solidFill>
              <a:schemeClr val="accent1"/>
            </a:solidFill>
            <a:ln w="38100">
              <a:solidFill>
                <a:schemeClr val="tx1"/>
              </a:solidFill>
            </a:ln>
          </p:spPr>
          <p:txBody>
            <a:bodyPr wrap="square" rtlCol="0">
              <a:spAutoFit/>
            </a:bodyPr>
            <a:lstStyle/>
            <a:p>
              <a:r>
                <a:rPr lang="en-US" sz="1600" dirty="0"/>
                <a:t>Poisonous toxic particles can leach from landfill and end up in our water ways!</a:t>
              </a:r>
            </a:p>
          </p:txBody>
        </p:sp>
      </p:grpSp>
      <p:grpSp>
        <p:nvGrpSpPr>
          <p:cNvPr id="13" name="Group 12">
            <a:extLst>
              <a:ext uri="{FF2B5EF4-FFF2-40B4-BE49-F238E27FC236}">
                <a16:creationId xmlns:a16="http://schemas.microsoft.com/office/drawing/2014/main" id="{A938711A-7359-E344-AA3E-F42193356CA5}"/>
              </a:ext>
            </a:extLst>
          </p:cNvPr>
          <p:cNvGrpSpPr/>
          <p:nvPr/>
        </p:nvGrpSpPr>
        <p:grpSpPr>
          <a:xfrm rot="747145">
            <a:off x="8730902" y="4180883"/>
            <a:ext cx="2537138" cy="1984071"/>
            <a:chOff x="425003" y="849554"/>
            <a:chExt cx="2537138" cy="1984071"/>
          </a:xfrm>
        </p:grpSpPr>
        <p:sp>
          <p:nvSpPr>
            <p:cNvPr id="14" name="Rectangle 13">
              <a:extLst>
                <a:ext uri="{FF2B5EF4-FFF2-40B4-BE49-F238E27FC236}">
                  <a16:creationId xmlns:a16="http://schemas.microsoft.com/office/drawing/2014/main" id="{BCA21A29-EF58-E240-90A1-D3960EC2635D}"/>
                </a:ext>
              </a:extLst>
            </p:cNvPr>
            <p:cNvSpPr/>
            <p:nvPr/>
          </p:nvSpPr>
          <p:spPr>
            <a:xfrm>
              <a:off x="1602954" y="1909196"/>
              <a:ext cx="181235" cy="92442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1CDA65BF-16E8-D24C-9180-E0AB6CB154A1}"/>
                </a:ext>
              </a:extLst>
            </p:cNvPr>
            <p:cNvSpPr txBox="1"/>
            <p:nvPr/>
          </p:nvSpPr>
          <p:spPr>
            <a:xfrm>
              <a:off x="425003" y="849554"/>
              <a:ext cx="2537138" cy="1077218"/>
            </a:xfrm>
            <a:prstGeom prst="rect">
              <a:avLst/>
            </a:prstGeom>
            <a:solidFill>
              <a:schemeClr val="accent1"/>
            </a:solidFill>
            <a:ln w="38100">
              <a:solidFill>
                <a:schemeClr val="tx1"/>
              </a:solidFill>
            </a:ln>
          </p:spPr>
          <p:txBody>
            <a:bodyPr wrap="square" rtlCol="0">
              <a:spAutoFit/>
            </a:bodyPr>
            <a:lstStyle/>
            <a:p>
              <a:r>
                <a:rPr lang="en-US" sz="1600" dirty="0"/>
                <a:t>Some people live near or where landfill sites use to be. This can pose a serious risk to their health. </a:t>
              </a:r>
            </a:p>
          </p:txBody>
        </p:sp>
      </p:grpSp>
      <p:grpSp>
        <p:nvGrpSpPr>
          <p:cNvPr id="16" name="Group 15">
            <a:extLst>
              <a:ext uri="{FF2B5EF4-FFF2-40B4-BE49-F238E27FC236}">
                <a16:creationId xmlns:a16="http://schemas.microsoft.com/office/drawing/2014/main" id="{47F26082-243E-2F41-AD9D-82501B171776}"/>
              </a:ext>
            </a:extLst>
          </p:cNvPr>
          <p:cNvGrpSpPr/>
          <p:nvPr/>
        </p:nvGrpSpPr>
        <p:grpSpPr>
          <a:xfrm rot="556637">
            <a:off x="8945683" y="1654907"/>
            <a:ext cx="2537138" cy="2154429"/>
            <a:chOff x="425004" y="788000"/>
            <a:chExt cx="2537138" cy="2154429"/>
          </a:xfrm>
        </p:grpSpPr>
        <p:sp>
          <p:nvSpPr>
            <p:cNvPr id="17" name="Rectangle 16">
              <a:extLst>
                <a:ext uri="{FF2B5EF4-FFF2-40B4-BE49-F238E27FC236}">
                  <a16:creationId xmlns:a16="http://schemas.microsoft.com/office/drawing/2014/main" id="{90B42D3B-3FBB-AE4B-A839-BF2E244F24ED}"/>
                </a:ext>
              </a:extLst>
            </p:cNvPr>
            <p:cNvSpPr/>
            <p:nvPr/>
          </p:nvSpPr>
          <p:spPr>
            <a:xfrm>
              <a:off x="1540574" y="2018000"/>
              <a:ext cx="181235" cy="92442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Box 17">
              <a:extLst>
                <a:ext uri="{FF2B5EF4-FFF2-40B4-BE49-F238E27FC236}">
                  <a16:creationId xmlns:a16="http://schemas.microsoft.com/office/drawing/2014/main" id="{F531E6FC-F84B-2242-9237-3667F0794199}"/>
                </a:ext>
              </a:extLst>
            </p:cNvPr>
            <p:cNvSpPr txBox="1"/>
            <p:nvPr/>
          </p:nvSpPr>
          <p:spPr>
            <a:xfrm>
              <a:off x="425004" y="788000"/>
              <a:ext cx="2537138" cy="1323439"/>
            </a:xfrm>
            <a:prstGeom prst="rect">
              <a:avLst/>
            </a:prstGeom>
            <a:solidFill>
              <a:schemeClr val="accent1"/>
            </a:solidFill>
            <a:ln w="38100">
              <a:solidFill>
                <a:schemeClr val="tx1"/>
              </a:solidFill>
            </a:ln>
          </p:spPr>
          <p:txBody>
            <a:bodyPr wrap="square" rtlCol="0">
              <a:spAutoFit/>
            </a:bodyPr>
            <a:lstStyle/>
            <a:p>
              <a:r>
                <a:rPr lang="en-US" sz="1600" dirty="0"/>
                <a:t>The food waste in landfills attract many animals including birds who can get poisoned by toxins and plastic waste. </a:t>
              </a:r>
            </a:p>
          </p:txBody>
        </p:sp>
      </p:grpSp>
      <p:graphicFrame>
        <p:nvGraphicFramePr>
          <p:cNvPr id="22" name="Table 21">
            <a:extLst>
              <a:ext uri="{FF2B5EF4-FFF2-40B4-BE49-F238E27FC236}">
                <a16:creationId xmlns:a16="http://schemas.microsoft.com/office/drawing/2014/main" id="{A6E3BBEA-F0B6-3840-95A2-B5F807C4ADE2}"/>
              </a:ext>
            </a:extLst>
          </p:cNvPr>
          <p:cNvGraphicFramePr>
            <a:graphicFrameLocks noGrp="1"/>
          </p:cNvGraphicFramePr>
          <p:nvPr>
            <p:extLst>
              <p:ext uri="{D42A27DB-BD31-4B8C-83A1-F6EECF244321}">
                <p14:modId xmlns:p14="http://schemas.microsoft.com/office/powerpoint/2010/main" val="3365770206"/>
              </p:ext>
            </p:extLst>
          </p:nvPr>
        </p:nvGraphicFramePr>
        <p:xfrm>
          <a:off x="509535" y="6369896"/>
          <a:ext cx="10437507" cy="457200"/>
        </p:xfrm>
        <a:graphic>
          <a:graphicData uri="http://schemas.openxmlformats.org/drawingml/2006/table">
            <a:tbl>
              <a:tblPr/>
              <a:tblGrid>
                <a:gridCol w="10437507">
                  <a:extLst>
                    <a:ext uri="{9D8B030D-6E8A-4147-A177-3AD203B41FA5}">
                      <a16:colId xmlns:a16="http://schemas.microsoft.com/office/drawing/2014/main" val="20000"/>
                    </a:ext>
                  </a:extLst>
                </a:gridCol>
              </a:tblGrid>
              <a:tr h="0">
                <a:tc>
                  <a:txBody>
                    <a:bodyPr/>
                    <a:lstStyle/>
                    <a:p>
                      <a:pPr algn="ctr"/>
                      <a:r>
                        <a:rPr lang="en-GB" sz="2400" b="1" dirty="0">
                          <a:solidFill>
                            <a:srgbClr val="000000"/>
                          </a:solidFill>
                          <a:effectLst/>
                          <a:latin typeface="+mj-lt"/>
                        </a:rPr>
                        <a:t>What could happen if we just kept on sending our rubbish to landfill? </a:t>
                      </a:r>
                      <a:endParaRPr lang="en-GB" dirty="0">
                        <a:effectLst/>
                        <a:latin typeface="+mj-lt"/>
                      </a:endParaRPr>
                    </a:p>
                  </a:txBody>
                  <a:tcPr anchor="ctr">
                    <a:lnL>
                      <a:noFill/>
                    </a:lnL>
                    <a:lnR>
                      <a:noFill/>
                    </a:lnR>
                    <a:lnT>
                      <a:noFill/>
                    </a:lnT>
                    <a:lnB>
                      <a:noFill/>
                    </a:lnB>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255386644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2807250771"/>
              </p:ext>
            </p:extLst>
          </p:nvPr>
        </p:nvGraphicFramePr>
        <p:xfrm>
          <a:off x="193183" y="125254"/>
          <a:ext cx="2189408" cy="762000"/>
        </p:xfrm>
        <a:graphic>
          <a:graphicData uri="http://schemas.openxmlformats.org/drawingml/2006/table">
            <a:tbl>
              <a:tblPr/>
              <a:tblGrid>
                <a:gridCol w="2189408">
                  <a:extLst>
                    <a:ext uri="{9D8B030D-6E8A-4147-A177-3AD203B41FA5}">
                      <a16:colId xmlns:a16="http://schemas.microsoft.com/office/drawing/2014/main" val="20000"/>
                    </a:ext>
                  </a:extLst>
                </a:gridCol>
              </a:tblGrid>
              <a:tr h="0">
                <a:tc>
                  <a:txBody>
                    <a:bodyPr/>
                    <a:lstStyle/>
                    <a:p>
                      <a:r>
                        <a:rPr lang="en-GB" sz="4400" b="1" u="sng" kern="120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ea typeface="+mn-ea"/>
                          <a:cs typeface="+mn-cs"/>
                        </a:rPr>
                        <a:t>Activity</a:t>
                      </a:r>
                    </a:p>
                  </a:txBody>
                  <a:tcPr anchor="ctr">
                    <a:lnL>
                      <a:noFill/>
                    </a:lnL>
                    <a:lnR>
                      <a:noFill/>
                    </a:lnR>
                    <a:lnT>
                      <a:noFill/>
                    </a:lnT>
                    <a:lnB>
                      <a:noFill/>
                    </a:lnB>
                  </a:tcPr>
                </a:tc>
                <a:extLst>
                  <a:ext uri="{0D108BD9-81ED-4DB2-BD59-A6C34878D82A}">
                    <a16:rowId xmlns:a16="http://schemas.microsoft.com/office/drawing/2014/main" val="10000"/>
                  </a:ext>
                </a:extLst>
              </a:tr>
            </a:tbl>
          </a:graphicData>
        </a:graphic>
      </p:graphicFrame>
      <p:graphicFrame>
        <p:nvGraphicFramePr>
          <p:cNvPr id="9" name="Table 8">
            <a:extLst>
              <a:ext uri="{FF2B5EF4-FFF2-40B4-BE49-F238E27FC236}">
                <a16:creationId xmlns:a16="http://schemas.microsoft.com/office/drawing/2014/main" id="{C0222AA6-B5D2-2A4B-8D98-3A9565775F86}"/>
              </a:ext>
            </a:extLst>
          </p:cNvPr>
          <p:cNvGraphicFramePr>
            <a:graphicFrameLocks noGrp="1"/>
          </p:cNvGraphicFramePr>
          <p:nvPr>
            <p:extLst>
              <p:ext uri="{D42A27DB-BD31-4B8C-83A1-F6EECF244321}">
                <p14:modId xmlns:p14="http://schemas.microsoft.com/office/powerpoint/2010/main" val="85016771"/>
              </p:ext>
            </p:extLst>
          </p:nvPr>
        </p:nvGraphicFramePr>
        <p:xfrm>
          <a:off x="329878" y="1301178"/>
          <a:ext cx="5105007" cy="4830780"/>
        </p:xfrm>
        <a:graphic>
          <a:graphicData uri="http://schemas.openxmlformats.org/drawingml/2006/table">
            <a:tbl>
              <a:tblPr/>
              <a:tblGrid>
                <a:gridCol w="5105007">
                  <a:extLst>
                    <a:ext uri="{9D8B030D-6E8A-4147-A177-3AD203B41FA5}">
                      <a16:colId xmlns:a16="http://schemas.microsoft.com/office/drawing/2014/main" val="20000"/>
                    </a:ext>
                  </a:extLst>
                </a:gridCol>
              </a:tblGrid>
              <a:tr h="2806030">
                <a:tc>
                  <a:txBody>
                    <a:bodyPr/>
                    <a:lstStyle/>
                    <a:p>
                      <a:r>
                        <a:rPr lang="en-GB" sz="2600" dirty="0">
                          <a:effectLst/>
                          <a:latin typeface="+mj-lt"/>
                        </a:rPr>
                        <a:t>Using the worksheet provided, cut out the images of waste and match them up with the correct number of years it takes for them to decompose.</a:t>
                      </a:r>
                    </a:p>
                    <a:p>
                      <a:endParaRPr lang="en-GB" sz="2600" dirty="0">
                        <a:effectLst/>
                        <a:latin typeface="+mj-lt"/>
                      </a:endParaRPr>
                    </a:p>
                    <a:p>
                      <a:r>
                        <a:rPr lang="en-GB" sz="2600" dirty="0">
                          <a:effectLst/>
                          <a:latin typeface="+mj-lt"/>
                        </a:rPr>
                        <a:t>Use these slides to check your answers. </a:t>
                      </a:r>
                    </a:p>
                    <a:p>
                      <a:endParaRPr lang="en-GB" sz="2600" dirty="0">
                        <a:effectLst/>
                        <a:latin typeface="+mj-lt"/>
                      </a:endParaRPr>
                    </a:p>
                    <a:p>
                      <a:r>
                        <a:rPr lang="en-GB" sz="2600" dirty="0">
                          <a:effectLst/>
                          <a:latin typeface="+mj-lt"/>
                        </a:rPr>
                        <a:t>Eco Tip: </a:t>
                      </a:r>
                    </a:p>
                    <a:p>
                      <a:r>
                        <a:rPr lang="en-GB" sz="2600" dirty="0">
                          <a:effectLst/>
                          <a:latin typeface="+mj-lt"/>
                        </a:rPr>
                        <a:t>Print this worksheet on recycled or scrap paper! </a:t>
                      </a:r>
                    </a:p>
                  </a:txBody>
                  <a:tcPr marL="75900" marR="75900" marT="37950" marB="37950" anchor="ctr">
                    <a:lnL>
                      <a:noFill/>
                    </a:lnL>
                    <a:lnR>
                      <a:noFill/>
                    </a:lnR>
                    <a:lnT>
                      <a:noFill/>
                    </a:lnT>
                    <a:lnB>
                      <a:noFill/>
                    </a:lnB>
                  </a:tcPr>
                </a:tc>
                <a:extLst>
                  <a:ext uri="{0D108BD9-81ED-4DB2-BD59-A6C34878D82A}">
                    <a16:rowId xmlns:a16="http://schemas.microsoft.com/office/drawing/2014/main" val="10000"/>
                  </a:ext>
                </a:extLst>
              </a:tr>
            </a:tbl>
          </a:graphicData>
        </a:graphic>
      </p:graphicFrame>
      <p:pic>
        <p:nvPicPr>
          <p:cNvPr id="3" name="Picture 2">
            <a:extLst>
              <a:ext uri="{FF2B5EF4-FFF2-40B4-BE49-F238E27FC236}">
                <a16:creationId xmlns:a16="http://schemas.microsoft.com/office/drawing/2014/main" id="{B9300A95-B494-894B-8F5B-BCDFF3F756FD}"/>
              </a:ext>
            </a:extLst>
          </p:cNvPr>
          <p:cNvPicPr>
            <a:picLocks noChangeAspect="1"/>
          </p:cNvPicPr>
          <p:nvPr/>
        </p:nvPicPr>
        <p:blipFill>
          <a:blip r:embed="rId2"/>
          <a:stretch>
            <a:fillRect/>
          </a:stretch>
        </p:blipFill>
        <p:spPr>
          <a:xfrm>
            <a:off x="7361491" y="125254"/>
            <a:ext cx="4096589" cy="6020873"/>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76171519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793304" y="0"/>
            <a:ext cx="2498376" cy="1015663"/>
          </a:xfrm>
          <a:prstGeom prst="rect">
            <a:avLst/>
          </a:prstGeom>
          <a:noFill/>
        </p:spPr>
        <p:txBody>
          <a:bodyPr wrap="none" rtlCol="0">
            <a:spAutoFit/>
          </a:bodyPr>
          <a:lstStyle/>
          <a:p>
            <a:r>
              <a:rPr lang="en-GB" sz="6000" b="1" u="sng"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rPr>
              <a:t>Plenary</a:t>
            </a:r>
            <a:endParaRPr lang="en-GB" sz="6000" b="1" u="sng" dirty="0">
              <a:solidFill>
                <a:srgbClr val="FF0000"/>
              </a:solidFill>
              <a:latin typeface="+mj-lt"/>
            </a:endParaRPr>
          </a:p>
        </p:txBody>
      </p:sp>
      <p:sp>
        <p:nvSpPr>
          <p:cNvPr id="3" name="TextBox 2"/>
          <p:cNvSpPr txBox="1"/>
          <p:nvPr/>
        </p:nvSpPr>
        <p:spPr>
          <a:xfrm>
            <a:off x="1300407" y="1685665"/>
            <a:ext cx="9484170" cy="2677656"/>
          </a:xfrm>
          <a:prstGeom prst="rect">
            <a:avLst/>
          </a:prstGeom>
        </p:spPr>
        <p:style>
          <a:lnRef idx="1">
            <a:schemeClr val="accent5"/>
          </a:lnRef>
          <a:fillRef idx="2">
            <a:schemeClr val="accent5"/>
          </a:fillRef>
          <a:effectRef idx="1">
            <a:schemeClr val="accent5"/>
          </a:effectRef>
          <a:fontRef idx="minor">
            <a:schemeClr val="dk1"/>
          </a:fontRef>
        </p:style>
        <p:txBody>
          <a:bodyPr wrap="square" rtlCol="0">
            <a:spAutoFit/>
          </a:bodyPr>
          <a:lstStyle/>
          <a:p>
            <a:r>
              <a:rPr lang="en-GB" sz="2800" dirty="0">
                <a:latin typeface="+mj-lt"/>
              </a:rPr>
              <a:t>Let’s remind ourselves, ‘what do we mean by waste?’ Is all waste the same? </a:t>
            </a:r>
          </a:p>
          <a:p>
            <a:endParaRPr lang="en-GB" sz="2800" dirty="0">
              <a:latin typeface="+mj-lt"/>
            </a:endParaRPr>
          </a:p>
          <a:p>
            <a:r>
              <a:rPr lang="en-GB" sz="2800" dirty="0">
                <a:latin typeface="+mj-lt"/>
              </a:rPr>
              <a:t>What are some of the issues we face with waste and landfills? </a:t>
            </a:r>
          </a:p>
          <a:p>
            <a:endParaRPr lang="en-GB" sz="2800" dirty="0">
              <a:latin typeface="+mj-lt"/>
            </a:endParaRPr>
          </a:p>
          <a:p>
            <a:r>
              <a:rPr lang="en-GB" sz="2800" dirty="0">
                <a:latin typeface="+mj-lt"/>
              </a:rPr>
              <a:t>What might you do to reduce your waste? </a:t>
            </a:r>
          </a:p>
        </p:txBody>
      </p:sp>
      <p:pic>
        <p:nvPicPr>
          <p:cNvPr id="5" name="Picture 4"/>
          <p:cNvPicPr>
            <a:picLocks noChangeAspect="1"/>
          </p:cNvPicPr>
          <p:nvPr/>
        </p:nvPicPr>
        <p:blipFill rotWithShape="1">
          <a:blip r:embed="rId2" cstate="print">
            <a:extLst>
              <a:ext uri="{28A0092B-C50C-407E-A947-70E740481C1C}">
                <a14:useLocalDpi xmlns:a14="http://schemas.microsoft.com/office/drawing/2010/main" val="0"/>
              </a:ext>
            </a:extLst>
          </a:blip>
          <a:srcRect l="53883" t="13096" r="23354" b="52126"/>
          <a:stretch/>
        </p:blipFill>
        <p:spPr>
          <a:xfrm>
            <a:off x="5553074" y="5464210"/>
            <a:ext cx="1400175" cy="1384265"/>
          </a:xfrm>
          <a:prstGeom prst="ellipse">
            <a:avLst/>
          </a:prstGeom>
        </p:spPr>
      </p:pic>
      <p:pic>
        <p:nvPicPr>
          <p:cNvPr id="7" name="Picture 6">
            <a:extLst>
              <a:ext uri="{FF2B5EF4-FFF2-40B4-BE49-F238E27FC236}">
                <a16:creationId xmlns:a16="http://schemas.microsoft.com/office/drawing/2014/main" id="{556230E3-3142-3B4D-9B93-79CA4E41F2FD}"/>
              </a:ext>
            </a:extLst>
          </p:cNvPr>
          <p:cNvPicPr>
            <a:picLocks noChangeAspect="1"/>
          </p:cNvPicPr>
          <p:nvPr/>
        </p:nvPicPr>
        <p:blipFill>
          <a:blip r:embed="rId3"/>
          <a:stretch>
            <a:fillRect/>
          </a:stretch>
        </p:blipFill>
        <p:spPr>
          <a:xfrm flipH="1">
            <a:off x="10382250" y="4571270"/>
            <a:ext cx="1349105" cy="1276215"/>
          </a:xfrm>
          <a:prstGeom prst="rect">
            <a:avLst/>
          </a:prstGeom>
        </p:spPr>
      </p:pic>
    </p:spTree>
    <p:extLst>
      <p:ext uri="{BB962C8B-B14F-4D97-AF65-F5344CB8AC3E}">
        <p14:creationId xmlns:p14="http://schemas.microsoft.com/office/powerpoint/2010/main" val="169508343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b="1" spc="0"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Lesson 1</a:t>
            </a:r>
          </a:p>
        </p:txBody>
      </p:sp>
      <p:sp>
        <p:nvSpPr>
          <p:cNvPr id="5" name="TextBox 4"/>
          <p:cNvSpPr txBox="1"/>
          <p:nvPr/>
        </p:nvSpPr>
        <p:spPr>
          <a:xfrm>
            <a:off x="115909" y="2031410"/>
            <a:ext cx="5293217" cy="3416320"/>
          </a:xfrm>
          <a:prstGeom prst="rect">
            <a:avLst/>
          </a:prstGeom>
          <a:noFill/>
        </p:spPr>
        <p:txBody>
          <a:bodyPr wrap="square" rtlCol="0">
            <a:spAutoFit/>
          </a:bodyPr>
          <a:lstStyle/>
          <a:p>
            <a:r>
              <a:rPr lang="en-AU" sz="2400" b="1" u="sng" dirty="0">
                <a:latin typeface="+mj-lt"/>
              </a:rPr>
              <a:t>Learning Objective: </a:t>
            </a:r>
            <a:r>
              <a:rPr lang="en-AU" sz="2400" b="1" i="1" dirty="0">
                <a:latin typeface="+mj-lt"/>
              </a:rPr>
              <a:t>To understand the issues with waste</a:t>
            </a:r>
            <a:r>
              <a:rPr lang="en-AU" sz="2400" b="1" i="1" u="sng" dirty="0">
                <a:latin typeface="+mj-lt"/>
              </a:rPr>
              <a:t>  </a:t>
            </a:r>
          </a:p>
          <a:p>
            <a:endParaRPr lang="en-GB" sz="2400" dirty="0">
              <a:latin typeface="+mj-lt"/>
            </a:endParaRPr>
          </a:p>
          <a:p>
            <a:pPr marL="342900" lvl="0" indent="-342900">
              <a:buFont typeface="Arial" panose="020B0604020202020204" pitchFamily="34" charset="0"/>
              <a:buChar char="•"/>
            </a:pPr>
            <a:r>
              <a:rPr lang="en-AU" sz="2400" dirty="0">
                <a:latin typeface="+mj-lt"/>
              </a:rPr>
              <a:t>I know what waste is</a:t>
            </a:r>
          </a:p>
          <a:p>
            <a:pPr marL="342900" lvl="0" indent="-342900">
              <a:buFont typeface="Arial" panose="020B0604020202020204" pitchFamily="34" charset="0"/>
              <a:buChar char="•"/>
            </a:pPr>
            <a:r>
              <a:rPr lang="en-AU" sz="2400" dirty="0">
                <a:latin typeface="+mj-lt"/>
              </a:rPr>
              <a:t>I know how long waste can stay in the environment for</a:t>
            </a:r>
            <a:endParaRPr lang="en-GB" sz="2400" dirty="0">
              <a:latin typeface="+mj-lt"/>
            </a:endParaRPr>
          </a:p>
          <a:p>
            <a:pPr marL="342900" indent="-342900">
              <a:buFont typeface="Arial" panose="020B0604020202020204" pitchFamily="34" charset="0"/>
              <a:buChar char="•"/>
            </a:pPr>
            <a:r>
              <a:rPr lang="en-AU" sz="2400" dirty="0">
                <a:latin typeface="+mj-lt"/>
              </a:rPr>
              <a:t>I know the issues with waste and landfills and why we should reduce them both</a:t>
            </a: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68111" y="370052"/>
            <a:ext cx="5022802" cy="5634649"/>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81501276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EE8109F-4731-0640-BC7A-6402EDB47D36}"/>
              </a:ext>
            </a:extLst>
          </p:cNvPr>
          <p:cNvSpPr/>
          <p:nvPr/>
        </p:nvSpPr>
        <p:spPr>
          <a:xfrm>
            <a:off x="171718" y="1258258"/>
            <a:ext cx="11848563" cy="4832092"/>
          </a:xfrm>
          <a:prstGeom prst="rect">
            <a:avLst/>
          </a:prstGeom>
          <a:ln w="25400">
            <a:solidFill>
              <a:schemeClr val="accent5"/>
            </a:solidFill>
          </a:ln>
        </p:spPr>
        <p:txBody>
          <a:bodyPr wrap="square">
            <a:spAutoFit/>
          </a:bodyPr>
          <a:lstStyle/>
          <a:p>
            <a:r>
              <a:rPr lang="en-AU" sz="2000" b="1" dirty="0">
                <a:solidFill>
                  <a:srgbClr val="333333"/>
                </a:solidFill>
                <a:latin typeface="proxima_nova_bold"/>
              </a:rPr>
              <a:t>The Sustainability cross-curriculum priority</a:t>
            </a:r>
          </a:p>
          <a:p>
            <a:r>
              <a:rPr lang="en-AU" dirty="0">
                <a:latin typeface="+mj-lt"/>
              </a:rPr>
              <a:t>Sustainability addresses the ongoing capacity of Earth to maintain all life.</a:t>
            </a:r>
          </a:p>
          <a:p>
            <a:endParaRPr lang="en-AU" dirty="0">
              <a:latin typeface="+mj-lt"/>
            </a:endParaRPr>
          </a:p>
          <a:p>
            <a:r>
              <a:rPr lang="en-AU" dirty="0">
                <a:latin typeface="+mj-lt"/>
              </a:rPr>
              <a:t>Sustainable patterns of living meet the needs of the present without compromising the ability of future generations to meet their needs. Actions to improve sustainability are individual and collective endeavours shared across local and global communities. They necessitate a renewed and balanced approach to the way humans interact with each other and the environment.</a:t>
            </a:r>
          </a:p>
          <a:p>
            <a:endParaRPr lang="en-AU" dirty="0">
              <a:latin typeface="+mj-lt"/>
            </a:endParaRPr>
          </a:p>
          <a:p>
            <a:r>
              <a:rPr lang="en-AU" dirty="0">
                <a:latin typeface="+mj-lt"/>
              </a:rPr>
              <a:t>Education for sustainability develops the knowledge, skills, values and world views necessary for people to act in ways that contribute to more sustainable patterns of living. It enables individuals and communities to reflect on ways of interpreting and engaging with the world. Sustainability education is futures-oriented, focusing on protecting environments and creating a more ecologically and socially just world through informed action. Actions that support more sustainable patterns of living require consideration of environmental, social, cultural and economic systems and their interdependence.</a:t>
            </a:r>
          </a:p>
          <a:p>
            <a:endParaRPr lang="en-AU" dirty="0">
              <a:latin typeface="+mj-lt"/>
            </a:endParaRPr>
          </a:p>
          <a:p>
            <a:endParaRPr lang="en-AU" dirty="0"/>
          </a:p>
          <a:p>
            <a:r>
              <a:rPr lang="en-AU" dirty="0"/>
              <a:t>Sustainability is one of the three cross-curriculum priorities stipulated by the Australian Curriculum. Click on the </a:t>
            </a:r>
            <a:r>
              <a:rPr lang="en-AU" dirty="0">
                <a:hlinkClick r:id="rId2">
                  <a:extLst>
                    <a:ext uri="{A12FA001-AC4F-418D-AE19-62706E023703}">
                      <ahyp:hlinkClr xmlns:ahyp="http://schemas.microsoft.com/office/drawing/2018/hyperlinkcolor" val="tx"/>
                    </a:ext>
                  </a:extLst>
                </a:hlinkClick>
              </a:rPr>
              <a:t>link</a:t>
            </a:r>
            <a:r>
              <a:rPr lang="en-AU" dirty="0"/>
              <a:t> to view the overview of sustainability in the Australian curriculum. </a:t>
            </a:r>
          </a:p>
        </p:txBody>
      </p:sp>
      <p:graphicFrame>
        <p:nvGraphicFramePr>
          <p:cNvPr id="4" name="Table 3">
            <a:extLst>
              <a:ext uri="{FF2B5EF4-FFF2-40B4-BE49-F238E27FC236}">
                <a16:creationId xmlns:a16="http://schemas.microsoft.com/office/drawing/2014/main" id="{7B1B86AC-B896-B242-BFB5-3EB578C2D408}"/>
              </a:ext>
            </a:extLst>
          </p:cNvPr>
          <p:cNvGraphicFramePr>
            <a:graphicFrameLocks noGrp="1"/>
          </p:cNvGraphicFramePr>
          <p:nvPr>
            <p:extLst/>
          </p:nvPr>
        </p:nvGraphicFramePr>
        <p:xfrm>
          <a:off x="0" y="0"/>
          <a:ext cx="12192000" cy="731520"/>
        </p:xfrm>
        <a:graphic>
          <a:graphicData uri="http://schemas.openxmlformats.org/drawingml/2006/table">
            <a:tbl>
              <a:tblPr/>
              <a:tblGrid>
                <a:gridCol w="12192000">
                  <a:extLst>
                    <a:ext uri="{9D8B030D-6E8A-4147-A177-3AD203B41FA5}">
                      <a16:colId xmlns:a16="http://schemas.microsoft.com/office/drawing/2014/main" val="20000"/>
                    </a:ext>
                  </a:extLst>
                </a:gridCol>
              </a:tblGrid>
              <a:tr h="0">
                <a:tc>
                  <a:txBody>
                    <a:bodyPr/>
                    <a:lstStyle/>
                    <a:p>
                      <a:r>
                        <a:rPr lang="en-GB" sz="4200" b="1" kern="120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n-lt"/>
                          <a:ea typeface="+mn-ea"/>
                          <a:cs typeface="+mn-cs"/>
                        </a:rPr>
                        <a:t>Australian Curriculum Objectives</a:t>
                      </a:r>
                    </a:p>
                  </a:txBody>
                  <a:tcPr anchor="ctr">
                    <a:lnL>
                      <a:noFill/>
                    </a:lnL>
                    <a:lnR>
                      <a:noFill/>
                    </a:lnR>
                    <a:lnT>
                      <a:noFill/>
                    </a:lnT>
                    <a:lnB>
                      <a:noFill/>
                    </a:lnB>
                    <a:solidFill>
                      <a:schemeClr val="accent1">
                        <a:lumMod val="40000"/>
                        <a:lumOff val="60000"/>
                      </a:schemeClr>
                    </a:solid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287310012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EE8109F-4731-0640-BC7A-6402EDB47D36}"/>
              </a:ext>
            </a:extLst>
          </p:cNvPr>
          <p:cNvSpPr/>
          <p:nvPr/>
        </p:nvSpPr>
        <p:spPr>
          <a:xfrm>
            <a:off x="171718" y="1258258"/>
            <a:ext cx="11848563" cy="4401205"/>
          </a:xfrm>
          <a:prstGeom prst="rect">
            <a:avLst/>
          </a:prstGeom>
          <a:ln w="25400">
            <a:solidFill>
              <a:schemeClr val="accent5"/>
            </a:solidFill>
          </a:ln>
        </p:spPr>
        <p:txBody>
          <a:bodyPr wrap="square">
            <a:spAutoFit/>
          </a:bodyPr>
          <a:lstStyle/>
          <a:p>
            <a:r>
              <a:rPr lang="en-AU" sz="2000" b="1" dirty="0"/>
              <a:t>KS1 Learning opportunities in Living in the Wider World </a:t>
            </a:r>
          </a:p>
          <a:p>
            <a:r>
              <a:rPr lang="en-AU" i="1" dirty="0"/>
              <a:t>Pupils learn... </a:t>
            </a:r>
          </a:p>
          <a:p>
            <a:endParaRPr lang="en-AU" i="1" dirty="0"/>
          </a:p>
          <a:p>
            <a:r>
              <a:rPr lang="en-AU" b="1" dirty="0"/>
              <a:t>L2. </a:t>
            </a:r>
            <a:r>
              <a:rPr lang="en-AU" dirty="0"/>
              <a:t>how people and other living things have different needs; about the responsibilities of caring for them </a:t>
            </a:r>
            <a:endParaRPr lang="en-AU" sz="2000" dirty="0"/>
          </a:p>
          <a:p>
            <a:r>
              <a:rPr lang="en-AU" b="1" dirty="0"/>
              <a:t>L3. </a:t>
            </a:r>
            <a:r>
              <a:rPr lang="en-AU" dirty="0"/>
              <a:t>about things they can do to help look after their environment </a:t>
            </a:r>
            <a:endParaRPr lang="en-AU" sz="2000" dirty="0"/>
          </a:p>
          <a:p>
            <a:endParaRPr lang="en-AU" sz="2000" dirty="0">
              <a:effectLst/>
            </a:endParaRPr>
          </a:p>
          <a:p>
            <a:r>
              <a:rPr lang="en-AU" sz="2000" b="1" dirty="0"/>
              <a:t>KS2 Learning opportunities in Living in the Wider World </a:t>
            </a:r>
          </a:p>
          <a:p>
            <a:r>
              <a:rPr lang="en-AU" i="1" dirty="0"/>
              <a:t>Pupils learn... </a:t>
            </a:r>
          </a:p>
          <a:p>
            <a:endParaRPr lang="en-AU" sz="2000" dirty="0"/>
          </a:p>
          <a:p>
            <a:r>
              <a:rPr lang="en-AU" b="1" dirty="0"/>
              <a:t>L3. </a:t>
            </a:r>
            <a:r>
              <a:rPr lang="en-AU" dirty="0"/>
              <a:t>about the relationship between rights and responsibilities </a:t>
            </a:r>
            <a:endParaRPr lang="en-AU" sz="2000" dirty="0"/>
          </a:p>
          <a:p>
            <a:r>
              <a:rPr lang="en-AU" b="1" dirty="0"/>
              <a:t>L4. </a:t>
            </a:r>
            <a:r>
              <a:rPr lang="en-AU" dirty="0"/>
              <a:t>the importance of having compassion towards others; shared responsibilities we all have for caring for other people and living things; how to show care and concern for others </a:t>
            </a:r>
            <a:endParaRPr lang="en-AU" sz="2000" dirty="0"/>
          </a:p>
          <a:p>
            <a:r>
              <a:rPr lang="en-AU" b="1" dirty="0"/>
              <a:t>L5. </a:t>
            </a:r>
            <a:r>
              <a:rPr lang="en-AU" dirty="0"/>
              <a:t>ways of carrying out shared responsibilities for protecting the environment in school and at home; how everyday choices can affect the environment (e.g. reducing, reusing, recycling; food choices) </a:t>
            </a:r>
            <a:endParaRPr lang="en-AU" sz="2000" dirty="0"/>
          </a:p>
          <a:p>
            <a:endParaRPr lang="en-AU" sz="2000" dirty="0">
              <a:effectLst/>
            </a:endParaRPr>
          </a:p>
        </p:txBody>
      </p:sp>
      <p:graphicFrame>
        <p:nvGraphicFramePr>
          <p:cNvPr id="4" name="Table 3">
            <a:extLst>
              <a:ext uri="{FF2B5EF4-FFF2-40B4-BE49-F238E27FC236}">
                <a16:creationId xmlns:a16="http://schemas.microsoft.com/office/drawing/2014/main" id="{7B1B86AC-B896-B242-BFB5-3EB578C2D408}"/>
              </a:ext>
            </a:extLst>
          </p:cNvPr>
          <p:cNvGraphicFramePr>
            <a:graphicFrameLocks noGrp="1"/>
          </p:cNvGraphicFramePr>
          <p:nvPr>
            <p:extLst/>
          </p:nvPr>
        </p:nvGraphicFramePr>
        <p:xfrm>
          <a:off x="0" y="0"/>
          <a:ext cx="12192000" cy="731520"/>
        </p:xfrm>
        <a:graphic>
          <a:graphicData uri="http://schemas.openxmlformats.org/drawingml/2006/table">
            <a:tbl>
              <a:tblPr/>
              <a:tblGrid>
                <a:gridCol w="12192000">
                  <a:extLst>
                    <a:ext uri="{9D8B030D-6E8A-4147-A177-3AD203B41FA5}">
                      <a16:colId xmlns:a16="http://schemas.microsoft.com/office/drawing/2014/main" val="20000"/>
                    </a:ext>
                  </a:extLst>
                </a:gridCol>
              </a:tblGrid>
              <a:tr h="0">
                <a:tc>
                  <a:txBody>
                    <a:bodyPr/>
                    <a:lstStyle/>
                    <a:p>
                      <a:r>
                        <a:rPr lang="en-GB" sz="4200" b="1" kern="120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n-lt"/>
                          <a:ea typeface="+mn-ea"/>
                          <a:cs typeface="+mn-cs"/>
                        </a:rPr>
                        <a:t>PSHE – Programme of Study (UK) </a:t>
                      </a:r>
                    </a:p>
                  </a:txBody>
                  <a:tcPr anchor="ctr">
                    <a:lnL>
                      <a:noFill/>
                    </a:lnL>
                    <a:lnR>
                      <a:noFill/>
                    </a:lnR>
                    <a:lnT>
                      <a:noFill/>
                    </a:lnT>
                    <a:lnB>
                      <a:noFill/>
                    </a:lnB>
                    <a:solidFill>
                      <a:schemeClr val="accent1">
                        <a:lumMod val="40000"/>
                        <a:lumOff val="60000"/>
                      </a:schemeClr>
                    </a:solid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258882970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le 5"/>
          <p:cNvGraphicFramePr>
            <a:graphicFrameLocks noGrp="1"/>
          </p:cNvGraphicFramePr>
          <p:nvPr>
            <p:extLst>
              <p:ext uri="{D42A27DB-BD31-4B8C-83A1-F6EECF244321}">
                <p14:modId xmlns:p14="http://schemas.microsoft.com/office/powerpoint/2010/main" val="1263263055"/>
              </p:ext>
            </p:extLst>
          </p:nvPr>
        </p:nvGraphicFramePr>
        <p:xfrm>
          <a:off x="651526" y="2435133"/>
          <a:ext cx="5233796" cy="2057100"/>
        </p:xfrm>
        <a:graphic>
          <a:graphicData uri="http://schemas.openxmlformats.org/drawingml/2006/table">
            <a:tbl>
              <a:tblPr/>
              <a:tblGrid>
                <a:gridCol w="5233796">
                  <a:extLst>
                    <a:ext uri="{9D8B030D-6E8A-4147-A177-3AD203B41FA5}">
                      <a16:colId xmlns:a16="http://schemas.microsoft.com/office/drawing/2014/main" val="20000"/>
                    </a:ext>
                  </a:extLst>
                </a:gridCol>
              </a:tblGrid>
              <a:tr h="1183830">
                <a:tc>
                  <a:txBody>
                    <a:bodyPr/>
                    <a:lstStyle/>
                    <a:p>
                      <a:r>
                        <a:rPr lang="en-GB" sz="2600" b="1" dirty="0">
                          <a:solidFill>
                            <a:srgbClr val="000000"/>
                          </a:solidFill>
                          <a:effectLst/>
                          <a:latin typeface="+mj-lt"/>
                        </a:rPr>
                        <a:t>Discuss this question with the person next to you. Think of some examples of waste that you know of. </a:t>
                      </a:r>
                    </a:p>
                    <a:p>
                      <a:endParaRPr lang="en-GB" sz="2600" b="1" dirty="0">
                        <a:solidFill>
                          <a:srgbClr val="000000"/>
                        </a:solidFill>
                        <a:effectLst/>
                        <a:latin typeface="+mj-lt"/>
                      </a:endParaRPr>
                    </a:p>
                    <a:p>
                      <a:r>
                        <a:rPr lang="en-GB" sz="2600" b="1" dirty="0">
                          <a:solidFill>
                            <a:srgbClr val="000000"/>
                          </a:solidFill>
                          <a:effectLst/>
                          <a:latin typeface="+mj-lt"/>
                        </a:rPr>
                        <a:t>Share some of your ideas as a class. </a:t>
                      </a:r>
                      <a:endParaRPr lang="en-GB" sz="2600" dirty="0">
                        <a:effectLst/>
                        <a:latin typeface="+mj-lt"/>
                      </a:endParaRPr>
                    </a:p>
                  </a:txBody>
                  <a:tcPr marL="75900" marR="75900" marT="37950" marB="37950" anchor="ctr">
                    <a:lnL>
                      <a:noFill/>
                    </a:lnL>
                    <a:lnR>
                      <a:noFill/>
                    </a:lnR>
                    <a:lnT>
                      <a:noFill/>
                    </a:lnT>
                    <a:lnB>
                      <a:noFill/>
                    </a:lnB>
                  </a:tcPr>
                </a:tc>
                <a:extLst>
                  <a:ext uri="{0D108BD9-81ED-4DB2-BD59-A6C34878D82A}">
                    <a16:rowId xmlns:a16="http://schemas.microsoft.com/office/drawing/2014/main" val="10000"/>
                  </a:ext>
                </a:extLst>
              </a:tr>
            </a:tbl>
          </a:graphicData>
        </a:graphic>
      </p:graphicFrame>
      <p:sp>
        <p:nvSpPr>
          <p:cNvPr id="10" name="TextBox 9"/>
          <p:cNvSpPr txBox="1"/>
          <p:nvPr/>
        </p:nvSpPr>
        <p:spPr>
          <a:xfrm>
            <a:off x="3480429" y="14183"/>
            <a:ext cx="5318764" cy="1107996"/>
          </a:xfrm>
          <a:prstGeom prst="rect">
            <a:avLst/>
          </a:prstGeom>
          <a:noFill/>
        </p:spPr>
        <p:txBody>
          <a:bodyPr wrap="none" rtlCol="0">
            <a:spAutoFit/>
          </a:bodyPr>
          <a:lstStyle/>
          <a:p>
            <a:pPr algn="ctr"/>
            <a:r>
              <a:rPr lang="en-GB" sz="66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rPr>
              <a:t>What is waste?</a:t>
            </a:r>
          </a:p>
        </p:txBody>
      </p:sp>
      <p:graphicFrame>
        <p:nvGraphicFramePr>
          <p:cNvPr id="9" name="Table 8"/>
          <p:cNvGraphicFramePr>
            <a:graphicFrameLocks noGrp="1"/>
          </p:cNvGraphicFramePr>
          <p:nvPr>
            <p:extLst>
              <p:ext uri="{D42A27DB-BD31-4B8C-83A1-F6EECF244321}">
                <p14:modId xmlns:p14="http://schemas.microsoft.com/office/powerpoint/2010/main" val="717632267"/>
              </p:ext>
            </p:extLst>
          </p:nvPr>
        </p:nvGraphicFramePr>
        <p:xfrm>
          <a:off x="277716" y="6318306"/>
          <a:ext cx="5981416" cy="457200"/>
        </p:xfrm>
        <a:graphic>
          <a:graphicData uri="http://schemas.openxmlformats.org/drawingml/2006/table">
            <a:tbl>
              <a:tblPr/>
              <a:tblGrid>
                <a:gridCol w="5981416">
                  <a:extLst>
                    <a:ext uri="{9D8B030D-6E8A-4147-A177-3AD203B41FA5}">
                      <a16:colId xmlns:a16="http://schemas.microsoft.com/office/drawing/2014/main" val="20000"/>
                    </a:ext>
                  </a:extLst>
                </a:gridCol>
              </a:tblGrid>
              <a:tr h="0">
                <a:tc>
                  <a:txBody>
                    <a:bodyPr/>
                    <a:lstStyle/>
                    <a:p>
                      <a:pPr algn="ctr"/>
                      <a:r>
                        <a:rPr lang="en-GB" sz="2400" b="1" dirty="0">
                          <a:solidFill>
                            <a:srgbClr val="000000"/>
                          </a:solidFill>
                          <a:effectLst/>
                          <a:latin typeface="+mj-lt"/>
                        </a:rPr>
                        <a:t>Where does all our waste go? </a:t>
                      </a:r>
                      <a:endParaRPr lang="en-GB" dirty="0">
                        <a:effectLst/>
                        <a:latin typeface="+mj-lt"/>
                      </a:endParaRPr>
                    </a:p>
                  </a:txBody>
                  <a:tcPr anchor="ctr">
                    <a:lnL>
                      <a:noFill/>
                    </a:lnL>
                    <a:lnR>
                      <a:noFill/>
                    </a:lnR>
                    <a:lnT>
                      <a:noFill/>
                    </a:lnT>
                    <a:lnB>
                      <a:noFill/>
                    </a:lnB>
                  </a:tcPr>
                </a:tc>
                <a:extLst>
                  <a:ext uri="{0D108BD9-81ED-4DB2-BD59-A6C34878D82A}">
                    <a16:rowId xmlns:a16="http://schemas.microsoft.com/office/drawing/2014/main" val="10000"/>
                  </a:ext>
                </a:extLst>
              </a:tr>
            </a:tbl>
          </a:graphicData>
        </a:graphic>
      </p:graphicFrame>
      <p:pic>
        <p:nvPicPr>
          <p:cNvPr id="4" name="Picture 3">
            <a:extLst>
              <a:ext uri="{FF2B5EF4-FFF2-40B4-BE49-F238E27FC236}">
                <a16:creationId xmlns:a16="http://schemas.microsoft.com/office/drawing/2014/main" id="{3A6E1B10-AFB9-A245-995F-45551326D827}"/>
              </a:ext>
            </a:extLst>
          </p:cNvPr>
          <p:cNvPicPr>
            <a:picLocks noChangeAspect="1"/>
          </p:cNvPicPr>
          <p:nvPr/>
        </p:nvPicPr>
        <p:blipFill>
          <a:blip r:embed="rId2"/>
          <a:stretch>
            <a:fillRect/>
          </a:stretch>
        </p:blipFill>
        <p:spPr>
          <a:xfrm>
            <a:off x="7979361" y="1524807"/>
            <a:ext cx="3198076" cy="4779046"/>
          </a:xfrm>
          <a:prstGeom prst="rect">
            <a:avLst/>
          </a:prstGeom>
        </p:spPr>
      </p:pic>
    </p:spTree>
    <p:extLst>
      <p:ext uri="{BB962C8B-B14F-4D97-AF65-F5344CB8AC3E}">
        <p14:creationId xmlns:p14="http://schemas.microsoft.com/office/powerpoint/2010/main" val="322033896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le 5"/>
          <p:cNvGraphicFramePr>
            <a:graphicFrameLocks noGrp="1"/>
          </p:cNvGraphicFramePr>
          <p:nvPr>
            <p:extLst>
              <p:ext uri="{D42A27DB-BD31-4B8C-83A1-F6EECF244321}">
                <p14:modId xmlns:p14="http://schemas.microsoft.com/office/powerpoint/2010/main" val="2615367982"/>
              </p:ext>
            </p:extLst>
          </p:nvPr>
        </p:nvGraphicFramePr>
        <p:xfrm>
          <a:off x="1424009" y="1429555"/>
          <a:ext cx="9515555" cy="2521382"/>
        </p:xfrm>
        <a:graphic>
          <a:graphicData uri="http://schemas.openxmlformats.org/drawingml/2006/table">
            <a:tbl>
              <a:tblPr/>
              <a:tblGrid>
                <a:gridCol w="9515555">
                  <a:extLst>
                    <a:ext uri="{9D8B030D-6E8A-4147-A177-3AD203B41FA5}">
                      <a16:colId xmlns:a16="http://schemas.microsoft.com/office/drawing/2014/main" val="20000"/>
                    </a:ext>
                  </a:extLst>
                </a:gridCol>
              </a:tblGrid>
              <a:tr h="2521382">
                <a:tc>
                  <a:txBody>
                    <a:bodyPr/>
                    <a:lstStyle/>
                    <a:p>
                      <a:r>
                        <a:rPr lang="en-GB" sz="2400" b="1" dirty="0">
                          <a:solidFill>
                            <a:srgbClr val="000000"/>
                          </a:solidFill>
                          <a:effectLst/>
                          <a:latin typeface="+mj-lt"/>
                        </a:rPr>
                        <a:t>Every piece of rubbish we throw away will</a:t>
                      </a:r>
                      <a:r>
                        <a:rPr lang="en-GB" sz="2400" b="0" baseline="0" dirty="0">
                          <a:solidFill>
                            <a:schemeClr val="tx1"/>
                          </a:solidFill>
                          <a:effectLst/>
                          <a:latin typeface="+mj-lt"/>
                        </a:rPr>
                        <a:t> </a:t>
                      </a:r>
                      <a:r>
                        <a:rPr lang="en-GB" sz="2400" b="1" dirty="0">
                          <a:solidFill>
                            <a:srgbClr val="000000"/>
                          </a:solidFill>
                          <a:effectLst/>
                          <a:latin typeface="+mj-lt"/>
                        </a:rPr>
                        <a:t>end up somewhere and we are all responsible. </a:t>
                      </a:r>
                      <a:r>
                        <a:rPr lang="en-GB" sz="2400" b="1" kern="1200" dirty="0">
                          <a:solidFill>
                            <a:srgbClr val="000000"/>
                          </a:solidFill>
                          <a:effectLst/>
                          <a:latin typeface="+mn-lt"/>
                          <a:ea typeface="+mn-ea"/>
                          <a:cs typeface="+mn-cs"/>
                        </a:rPr>
                        <a:t>Most of the rubbish we throw ‘away’ ends up in</a:t>
                      </a:r>
                      <a:r>
                        <a:rPr lang="en-GB" sz="2400" b="0" kern="1200" baseline="0" dirty="0">
                          <a:solidFill>
                            <a:schemeClr val="tx1"/>
                          </a:solidFill>
                          <a:effectLst/>
                          <a:latin typeface="+mn-lt"/>
                          <a:ea typeface="+mn-ea"/>
                          <a:cs typeface="+mn-cs"/>
                        </a:rPr>
                        <a:t> </a:t>
                      </a:r>
                      <a:r>
                        <a:rPr lang="en-GB" sz="2400" b="1" kern="1200" dirty="0">
                          <a:solidFill>
                            <a:srgbClr val="000000"/>
                          </a:solidFill>
                          <a:effectLst/>
                          <a:latin typeface="+mn-lt"/>
                          <a:ea typeface="+mn-ea"/>
                          <a:cs typeface="+mn-cs"/>
                        </a:rPr>
                        <a:t>landfill every year. </a:t>
                      </a:r>
                      <a:r>
                        <a:rPr lang="en-GB" sz="2400" b="1" dirty="0">
                          <a:solidFill>
                            <a:srgbClr val="000000"/>
                          </a:solidFill>
                          <a:effectLst/>
                          <a:latin typeface="+mj-lt"/>
                        </a:rPr>
                        <a:t>Most of the things we throw away take a long time to break down or decompose. In fact, some of</a:t>
                      </a:r>
                      <a:r>
                        <a:rPr lang="en-GB" sz="2400" b="0" dirty="0">
                          <a:solidFill>
                            <a:schemeClr val="tx1"/>
                          </a:solidFill>
                          <a:effectLst/>
                          <a:latin typeface="+mj-lt"/>
                        </a:rPr>
                        <a:t> </a:t>
                      </a:r>
                      <a:r>
                        <a:rPr lang="en-GB" sz="2400" b="1" dirty="0">
                          <a:solidFill>
                            <a:srgbClr val="000000"/>
                          </a:solidFill>
                          <a:effectLst/>
                          <a:latin typeface="+mj-lt"/>
                        </a:rPr>
                        <a:t>the rubbish that we throw away will be around for much</a:t>
                      </a:r>
                      <a:r>
                        <a:rPr lang="en-GB" sz="2400" b="0" dirty="0">
                          <a:solidFill>
                            <a:schemeClr val="tx1"/>
                          </a:solidFill>
                          <a:effectLst/>
                          <a:latin typeface="+mj-lt"/>
                        </a:rPr>
                        <a:t> </a:t>
                      </a:r>
                      <a:r>
                        <a:rPr lang="en-GB" sz="2400" b="1" dirty="0">
                          <a:solidFill>
                            <a:srgbClr val="000000"/>
                          </a:solidFill>
                          <a:effectLst/>
                          <a:latin typeface="+mj-lt"/>
                        </a:rPr>
                        <a:t>longer than any of us! </a:t>
                      </a:r>
                      <a:endParaRPr lang="en-GB" sz="2400" dirty="0">
                        <a:effectLst/>
                        <a:latin typeface="+mj-lt"/>
                      </a:endParaRPr>
                    </a:p>
                  </a:txBody>
                  <a:tcPr marL="75900" marR="75900" marT="37950" marB="37950" anchor="ctr">
                    <a:lnL>
                      <a:noFill/>
                    </a:lnL>
                    <a:lnR>
                      <a:noFill/>
                    </a:lnR>
                    <a:lnT>
                      <a:noFill/>
                    </a:lnT>
                    <a:lnB>
                      <a:noFill/>
                    </a:lnB>
                  </a:tcPr>
                </a:tc>
                <a:extLst>
                  <a:ext uri="{0D108BD9-81ED-4DB2-BD59-A6C34878D82A}">
                    <a16:rowId xmlns:a16="http://schemas.microsoft.com/office/drawing/2014/main" val="10000"/>
                  </a:ext>
                </a:extLst>
              </a:tr>
            </a:tbl>
          </a:graphicData>
        </a:graphic>
      </p:graphicFrame>
      <p:sp>
        <p:nvSpPr>
          <p:cNvPr id="10" name="TextBox 9"/>
          <p:cNvSpPr txBox="1"/>
          <p:nvPr/>
        </p:nvSpPr>
        <p:spPr>
          <a:xfrm>
            <a:off x="1424010" y="36911"/>
            <a:ext cx="9515554" cy="1107996"/>
          </a:xfrm>
          <a:prstGeom prst="rect">
            <a:avLst/>
          </a:prstGeom>
          <a:noFill/>
        </p:spPr>
        <p:txBody>
          <a:bodyPr wrap="none" rtlCol="0">
            <a:spAutoFit/>
          </a:bodyPr>
          <a:lstStyle/>
          <a:p>
            <a:r>
              <a:rPr lang="en-GB" sz="66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rPr>
              <a:t>Where does our waste go?</a:t>
            </a:r>
          </a:p>
        </p:txBody>
      </p:sp>
      <p:graphicFrame>
        <p:nvGraphicFramePr>
          <p:cNvPr id="9" name="Table 8"/>
          <p:cNvGraphicFramePr>
            <a:graphicFrameLocks noGrp="1"/>
          </p:cNvGraphicFramePr>
          <p:nvPr>
            <p:extLst>
              <p:ext uri="{D42A27DB-BD31-4B8C-83A1-F6EECF244321}">
                <p14:modId xmlns:p14="http://schemas.microsoft.com/office/powerpoint/2010/main" val="2741583721"/>
              </p:ext>
            </p:extLst>
          </p:nvPr>
        </p:nvGraphicFramePr>
        <p:xfrm>
          <a:off x="1424008" y="5421995"/>
          <a:ext cx="9786977" cy="822960"/>
        </p:xfrm>
        <a:graphic>
          <a:graphicData uri="http://schemas.openxmlformats.org/drawingml/2006/table">
            <a:tbl>
              <a:tblPr/>
              <a:tblGrid>
                <a:gridCol w="9786977">
                  <a:extLst>
                    <a:ext uri="{9D8B030D-6E8A-4147-A177-3AD203B41FA5}">
                      <a16:colId xmlns:a16="http://schemas.microsoft.com/office/drawing/2014/main" val="20000"/>
                    </a:ext>
                  </a:extLst>
                </a:gridCol>
              </a:tblGrid>
              <a:tr h="0">
                <a:tc>
                  <a:txBody>
                    <a:bodyPr/>
                    <a:lstStyle/>
                    <a:p>
                      <a:r>
                        <a:rPr lang="en-GB" sz="2400" b="1" dirty="0">
                          <a:solidFill>
                            <a:srgbClr val="000000"/>
                          </a:solidFill>
                          <a:effectLst/>
                          <a:latin typeface="+mj-lt"/>
                        </a:rPr>
                        <a:t>Check out the next slides and make a prediction about how long it will take certain materials to decompose.</a:t>
                      </a:r>
                      <a:endParaRPr lang="en-GB" dirty="0">
                        <a:effectLst/>
                        <a:latin typeface="+mj-lt"/>
                      </a:endParaRPr>
                    </a:p>
                  </a:txBody>
                  <a:tcPr anchor="ctr">
                    <a:lnL>
                      <a:noFill/>
                    </a:lnL>
                    <a:lnR>
                      <a:noFill/>
                    </a:lnR>
                    <a:lnT>
                      <a:noFill/>
                    </a:lnT>
                    <a:lnB>
                      <a:noFill/>
                    </a:lnB>
                  </a:tcPr>
                </a:tc>
                <a:extLst>
                  <a:ext uri="{0D108BD9-81ED-4DB2-BD59-A6C34878D82A}">
                    <a16:rowId xmlns:a16="http://schemas.microsoft.com/office/drawing/2014/main" val="10000"/>
                  </a:ext>
                </a:extLst>
              </a:tr>
            </a:tbl>
          </a:graphicData>
        </a:graphic>
      </p:graphicFrame>
      <p:pic>
        <p:nvPicPr>
          <p:cNvPr id="2" name="Picture 1">
            <a:extLst>
              <a:ext uri="{FF2B5EF4-FFF2-40B4-BE49-F238E27FC236}">
                <a16:creationId xmlns:a16="http://schemas.microsoft.com/office/drawing/2014/main" id="{4F2A51EA-67D8-174B-8084-0565E1BC5CAF}"/>
              </a:ext>
            </a:extLst>
          </p:cNvPr>
          <p:cNvPicPr>
            <a:picLocks noChangeAspect="1"/>
          </p:cNvPicPr>
          <p:nvPr/>
        </p:nvPicPr>
        <p:blipFill>
          <a:blip r:embed="rId2"/>
          <a:stretch>
            <a:fillRect/>
          </a:stretch>
        </p:blipFill>
        <p:spPr>
          <a:xfrm>
            <a:off x="124450" y="3597477"/>
            <a:ext cx="1299560" cy="1276215"/>
          </a:xfrm>
          <a:prstGeom prst="rect">
            <a:avLst/>
          </a:prstGeom>
        </p:spPr>
      </p:pic>
    </p:spTree>
    <p:extLst>
      <p:ext uri="{BB962C8B-B14F-4D97-AF65-F5344CB8AC3E}">
        <p14:creationId xmlns:p14="http://schemas.microsoft.com/office/powerpoint/2010/main" val="92016993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856252455"/>
              </p:ext>
            </p:extLst>
          </p:nvPr>
        </p:nvGraphicFramePr>
        <p:xfrm>
          <a:off x="1160060" y="3091906"/>
          <a:ext cx="8384867" cy="2804160"/>
        </p:xfrm>
        <a:graphic>
          <a:graphicData uri="http://schemas.openxmlformats.org/drawingml/2006/table">
            <a:tbl>
              <a:tblPr/>
              <a:tblGrid>
                <a:gridCol w="8384867">
                  <a:extLst>
                    <a:ext uri="{9D8B030D-6E8A-4147-A177-3AD203B41FA5}">
                      <a16:colId xmlns:a16="http://schemas.microsoft.com/office/drawing/2014/main" val="20000"/>
                    </a:ext>
                  </a:extLst>
                </a:gridCol>
              </a:tblGrid>
              <a:tr h="0">
                <a:tc>
                  <a:txBody>
                    <a:bodyPr/>
                    <a:lstStyle/>
                    <a:p>
                      <a:pPr algn="ctr"/>
                      <a:r>
                        <a:rPr lang="en-GB" sz="8000" b="1" dirty="0">
                          <a:solidFill>
                            <a:srgbClr val="000000"/>
                          </a:solidFill>
                          <a:effectLst/>
                          <a:latin typeface="+mj-lt"/>
                        </a:rPr>
                        <a:t>Paper:</a:t>
                      </a:r>
                    </a:p>
                    <a:p>
                      <a:pPr algn="ctr"/>
                      <a:endParaRPr lang="en-GB" dirty="0">
                        <a:effectLst/>
                      </a:endParaRPr>
                    </a:p>
                    <a:p>
                      <a:pPr algn="ctr"/>
                      <a:r>
                        <a:rPr lang="en-GB" sz="8000" b="1" dirty="0">
                          <a:solidFill>
                            <a:srgbClr val="C800FF"/>
                          </a:solidFill>
                          <a:effectLst/>
                          <a:latin typeface="Comic Sans MS"/>
                        </a:rPr>
                        <a:t>2.5 months </a:t>
                      </a:r>
                      <a:endParaRPr lang="en-GB" dirty="0">
                        <a:effectLst/>
                      </a:endParaRPr>
                    </a:p>
                  </a:txBody>
                  <a:tcPr anchor="ctr">
                    <a:lnL>
                      <a:noFill/>
                    </a:lnL>
                    <a:lnR>
                      <a:noFill/>
                    </a:lnR>
                    <a:lnT>
                      <a:noFill/>
                    </a:lnT>
                    <a:lnB>
                      <a:noFill/>
                    </a:lnB>
                  </a:tcPr>
                </a:tc>
                <a:extLst>
                  <a:ext uri="{0D108BD9-81ED-4DB2-BD59-A6C34878D82A}">
                    <a16:rowId xmlns:a16="http://schemas.microsoft.com/office/drawing/2014/main" val="10000"/>
                  </a:ext>
                </a:extLst>
              </a:tr>
            </a:tbl>
          </a:graphicData>
        </a:graphic>
      </p:graphicFrame>
      <p:sp>
        <p:nvSpPr>
          <p:cNvPr id="4" name="Rounded Rectangle 3"/>
          <p:cNvSpPr/>
          <p:nvPr/>
        </p:nvSpPr>
        <p:spPr>
          <a:xfrm>
            <a:off x="2228045" y="4623515"/>
            <a:ext cx="6078828" cy="1223493"/>
          </a:xfrm>
          <a:prstGeom prst="round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7661E804-C58E-9F46-8443-81DD6DACB674}"/>
              </a:ext>
            </a:extLst>
          </p:cNvPr>
          <p:cNvPicPr>
            <a:picLocks noChangeAspect="1"/>
          </p:cNvPicPr>
          <p:nvPr/>
        </p:nvPicPr>
        <p:blipFill>
          <a:blip r:embed="rId3"/>
          <a:stretch>
            <a:fillRect/>
          </a:stretch>
        </p:blipFill>
        <p:spPr>
          <a:xfrm>
            <a:off x="272955" y="0"/>
            <a:ext cx="2174031" cy="3426863"/>
          </a:xfrm>
          <a:prstGeom prst="rect">
            <a:avLst/>
          </a:prstGeom>
        </p:spPr>
      </p:pic>
      <p:pic>
        <p:nvPicPr>
          <p:cNvPr id="5" name="Picture 4">
            <a:extLst>
              <a:ext uri="{FF2B5EF4-FFF2-40B4-BE49-F238E27FC236}">
                <a16:creationId xmlns:a16="http://schemas.microsoft.com/office/drawing/2014/main" id="{75F86493-434C-AA4E-A636-439AC3274569}"/>
              </a:ext>
            </a:extLst>
          </p:cNvPr>
          <p:cNvPicPr>
            <a:picLocks noChangeAspect="1"/>
          </p:cNvPicPr>
          <p:nvPr/>
        </p:nvPicPr>
        <p:blipFill>
          <a:blip r:embed="rId4"/>
          <a:stretch>
            <a:fillRect/>
          </a:stretch>
        </p:blipFill>
        <p:spPr>
          <a:xfrm>
            <a:off x="8486786" y="1436517"/>
            <a:ext cx="2498893" cy="1990346"/>
          </a:xfrm>
          <a:prstGeom prst="rect">
            <a:avLst/>
          </a:prstGeom>
        </p:spPr>
      </p:pic>
    </p:spTree>
    <p:extLst>
      <p:ext uri="{BB962C8B-B14F-4D97-AF65-F5344CB8AC3E}">
        <p14:creationId xmlns:p14="http://schemas.microsoft.com/office/powerpoint/2010/main" val="2089711281"/>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xit" presetSubtype="0" fill="hold" grpId="0" nodeType="clickEffect">
                                  <p:stCondLst>
                                    <p:cond delay="0"/>
                                  </p:stCondLst>
                                  <p:childTnLst>
                                    <p:animEffect transition="out" filter="fade">
                                      <p:cBhvr>
                                        <p:cTn id="6" dur="1000"/>
                                        <p:tgtEl>
                                          <p:spTgt spid="4"/>
                                        </p:tgtEl>
                                      </p:cBhvr>
                                    </p:animEffect>
                                    <p:anim calcmode="lin" valueType="num">
                                      <p:cBhvr>
                                        <p:cTn id="7" dur="1000"/>
                                        <p:tgtEl>
                                          <p:spTgt spid="4"/>
                                        </p:tgtEl>
                                        <p:attrNameLst>
                                          <p:attrName>ppt_x</p:attrName>
                                        </p:attrNameLst>
                                      </p:cBhvr>
                                      <p:tavLst>
                                        <p:tav tm="0">
                                          <p:val>
                                            <p:strVal val="ppt_x"/>
                                          </p:val>
                                        </p:tav>
                                        <p:tav tm="100000">
                                          <p:val>
                                            <p:strVal val="ppt_x"/>
                                          </p:val>
                                        </p:tav>
                                      </p:tavLst>
                                    </p:anim>
                                    <p:anim calcmode="lin" valueType="num">
                                      <p:cBhvr>
                                        <p:cTn id="8" dur="1000"/>
                                        <p:tgtEl>
                                          <p:spTgt spid="4"/>
                                        </p:tgtEl>
                                        <p:attrNameLst>
                                          <p:attrName>ppt_y</p:attrName>
                                        </p:attrNameLst>
                                      </p:cBhvr>
                                      <p:tavLst>
                                        <p:tav tm="0">
                                          <p:val>
                                            <p:strVal val="ppt_y"/>
                                          </p:val>
                                        </p:tav>
                                        <p:tav tm="100000">
                                          <p:val>
                                            <p:strVal val="ppt_y+.1"/>
                                          </p:val>
                                        </p:tav>
                                      </p:tavLst>
                                    </p:anim>
                                    <p:set>
                                      <p:cBhvr>
                                        <p:cTn id="9" dur="1" fill="hold">
                                          <p:stCondLst>
                                            <p:cond delay="9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3081565235"/>
              </p:ext>
            </p:extLst>
          </p:nvPr>
        </p:nvGraphicFramePr>
        <p:xfrm>
          <a:off x="1349587" y="3112596"/>
          <a:ext cx="10058400" cy="2529840"/>
        </p:xfrm>
        <a:graphic>
          <a:graphicData uri="http://schemas.openxmlformats.org/drawingml/2006/table">
            <a:tbl>
              <a:tblPr/>
              <a:tblGrid>
                <a:gridCol w="10058400">
                  <a:extLst>
                    <a:ext uri="{9D8B030D-6E8A-4147-A177-3AD203B41FA5}">
                      <a16:colId xmlns:a16="http://schemas.microsoft.com/office/drawing/2014/main" val="20000"/>
                    </a:ext>
                  </a:extLst>
                </a:gridCol>
              </a:tblGrid>
              <a:tr h="0">
                <a:tc>
                  <a:txBody>
                    <a:bodyPr/>
                    <a:lstStyle/>
                    <a:p>
                      <a:pPr algn="ctr"/>
                      <a:r>
                        <a:rPr lang="en-GB" sz="8000" b="1" dirty="0">
                          <a:solidFill>
                            <a:srgbClr val="000000"/>
                          </a:solidFill>
                          <a:effectLst/>
                          <a:latin typeface="+mj-lt"/>
                        </a:rPr>
                        <a:t>Milk Carton: </a:t>
                      </a:r>
                    </a:p>
                    <a:p>
                      <a:pPr algn="ctr"/>
                      <a:r>
                        <a:rPr lang="en-GB" sz="8000" b="1" dirty="0">
                          <a:solidFill>
                            <a:srgbClr val="C800FF"/>
                          </a:solidFill>
                          <a:effectLst/>
                          <a:latin typeface="Comic Sans MS"/>
                        </a:rPr>
                        <a:t>5 years</a:t>
                      </a:r>
                      <a:endParaRPr lang="en-GB" dirty="0">
                        <a:effectLst/>
                      </a:endParaRPr>
                    </a:p>
                  </a:txBody>
                  <a:tcPr anchor="ctr">
                    <a:lnL>
                      <a:noFill/>
                    </a:lnL>
                    <a:lnR>
                      <a:noFill/>
                    </a:lnR>
                    <a:lnT>
                      <a:noFill/>
                    </a:lnT>
                    <a:lnB>
                      <a:noFill/>
                    </a:lnB>
                  </a:tcPr>
                </a:tc>
                <a:extLst>
                  <a:ext uri="{0D108BD9-81ED-4DB2-BD59-A6C34878D82A}">
                    <a16:rowId xmlns:a16="http://schemas.microsoft.com/office/drawing/2014/main" val="10000"/>
                  </a:ext>
                </a:extLst>
              </a:tr>
            </a:tbl>
          </a:graphicData>
        </a:graphic>
      </p:graphicFrame>
      <p:sp>
        <p:nvSpPr>
          <p:cNvPr id="6" name="Rounded Rectangle 5"/>
          <p:cNvSpPr/>
          <p:nvPr/>
        </p:nvSpPr>
        <p:spPr>
          <a:xfrm>
            <a:off x="3251815" y="4452629"/>
            <a:ext cx="6078828" cy="1223493"/>
          </a:xfrm>
          <a:prstGeom prst="round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CF09A931-596A-1B46-B868-5CD31B899FAD}"/>
              </a:ext>
            </a:extLst>
          </p:cNvPr>
          <p:cNvPicPr>
            <a:picLocks noChangeAspect="1"/>
          </p:cNvPicPr>
          <p:nvPr/>
        </p:nvPicPr>
        <p:blipFill>
          <a:blip r:embed="rId2"/>
          <a:stretch>
            <a:fillRect/>
          </a:stretch>
        </p:blipFill>
        <p:spPr>
          <a:xfrm>
            <a:off x="272955" y="0"/>
            <a:ext cx="2174031" cy="3426863"/>
          </a:xfrm>
          <a:prstGeom prst="rect">
            <a:avLst/>
          </a:prstGeom>
        </p:spPr>
      </p:pic>
      <p:pic>
        <p:nvPicPr>
          <p:cNvPr id="9" name="Picture 8">
            <a:extLst>
              <a:ext uri="{FF2B5EF4-FFF2-40B4-BE49-F238E27FC236}">
                <a16:creationId xmlns:a16="http://schemas.microsoft.com/office/drawing/2014/main" id="{80E37CED-41F3-E14A-BA48-518D62687B47}"/>
              </a:ext>
            </a:extLst>
          </p:cNvPr>
          <p:cNvPicPr>
            <a:picLocks noChangeAspect="1"/>
          </p:cNvPicPr>
          <p:nvPr/>
        </p:nvPicPr>
        <p:blipFill>
          <a:blip r:embed="rId3"/>
          <a:stretch>
            <a:fillRect/>
          </a:stretch>
        </p:blipFill>
        <p:spPr>
          <a:xfrm>
            <a:off x="8861290" y="735492"/>
            <a:ext cx="1918327" cy="2455459"/>
          </a:xfrm>
          <a:prstGeom prst="rect">
            <a:avLst/>
          </a:prstGeom>
        </p:spPr>
      </p:pic>
    </p:spTree>
    <p:extLst>
      <p:ext uri="{BB962C8B-B14F-4D97-AF65-F5344CB8AC3E}">
        <p14:creationId xmlns:p14="http://schemas.microsoft.com/office/powerpoint/2010/main" val="33466029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xit" presetSubtype="0" fill="hold" grpId="0" nodeType="clickEffect">
                                  <p:stCondLst>
                                    <p:cond delay="0"/>
                                  </p:stCondLst>
                                  <p:childTnLst>
                                    <p:animEffect transition="out" filter="fade">
                                      <p:cBhvr>
                                        <p:cTn id="6" dur="1000"/>
                                        <p:tgtEl>
                                          <p:spTgt spid="6"/>
                                        </p:tgtEl>
                                      </p:cBhvr>
                                    </p:animEffect>
                                    <p:anim calcmode="lin" valueType="num">
                                      <p:cBhvr>
                                        <p:cTn id="7" dur="1000"/>
                                        <p:tgtEl>
                                          <p:spTgt spid="6"/>
                                        </p:tgtEl>
                                        <p:attrNameLst>
                                          <p:attrName>ppt_x</p:attrName>
                                        </p:attrNameLst>
                                      </p:cBhvr>
                                      <p:tavLst>
                                        <p:tav tm="0">
                                          <p:val>
                                            <p:strVal val="ppt_x"/>
                                          </p:val>
                                        </p:tav>
                                        <p:tav tm="100000">
                                          <p:val>
                                            <p:strVal val="ppt_x"/>
                                          </p:val>
                                        </p:tav>
                                      </p:tavLst>
                                    </p:anim>
                                    <p:anim calcmode="lin" valueType="num">
                                      <p:cBhvr>
                                        <p:cTn id="8" dur="1000"/>
                                        <p:tgtEl>
                                          <p:spTgt spid="6"/>
                                        </p:tgtEl>
                                        <p:attrNameLst>
                                          <p:attrName>ppt_y</p:attrName>
                                        </p:attrNameLst>
                                      </p:cBhvr>
                                      <p:tavLst>
                                        <p:tav tm="0">
                                          <p:val>
                                            <p:strVal val="ppt_y"/>
                                          </p:val>
                                        </p:tav>
                                        <p:tav tm="100000">
                                          <p:val>
                                            <p:strVal val="ppt_y+.1"/>
                                          </p:val>
                                        </p:tav>
                                      </p:tavLst>
                                    </p:anim>
                                    <p:set>
                                      <p:cBhvr>
                                        <p:cTn id="9" dur="1" fill="hold">
                                          <p:stCondLst>
                                            <p:cond delay="9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1304058101"/>
              </p:ext>
            </p:extLst>
          </p:nvPr>
        </p:nvGraphicFramePr>
        <p:xfrm>
          <a:off x="2305317" y="3376353"/>
          <a:ext cx="7572778" cy="2103120"/>
        </p:xfrm>
        <a:graphic>
          <a:graphicData uri="http://schemas.openxmlformats.org/drawingml/2006/table">
            <a:tbl>
              <a:tblPr/>
              <a:tblGrid>
                <a:gridCol w="7572778">
                  <a:extLst>
                    <a:ext uri="{9D8B030D-6E8A-4147-A177-3AD203B41FA5}">
                      <a16:colId xmlns:a16="http://schemas.microsoft.com/office/drawing/2014/main" val="20000"/>
                    </a:ext>
                  </a:extLst>
                </a:gridCol>
              </a:tblGrid>
              <a:tr h="0">
                <a:tc>
                  <a:txBody>
                    <a:bodyPr/>
                    <a:lstStyle/>
                    <a:p>
                      <a:pPr algn="ctr"/>
                      <a:r>
                        <a:rPr lang="en-GB" sz="6600" b="1" dirty="0">
                          <a:solidFill>
                            <a:srgbClr val="000000"/>
                          </a:solidFill>
                          <a:effectLst/>
                          <a:latin typeface="+mj-lt"/>
                        </a:rPr>
                        <a:t>Plastic bag: </a:t>
                      </a:r>
                    </a:p>
                    <a:p>
                      <a:pPr algn="ctr"/>
                      <a:r>
                        <a:rPr lang="en-GB" sz="6600" b="1" dirty="0">
                          <a:solidFill>
                            <a:srgbClr val="C800FF"/>
                          </a:solidFill>
                          <a:effectLst/>
                          <a:latin typeface="Comic Sans MS"/>
                        </a:rPr>
                        <a:t>10-20 years</a:t>
                      </a:r>
                      <a:r>
                        <a:rPr lang="en-GB" sz="6600" b="1" dirty="0">
                          <a:solidFill>
                            <a:srgbClr val="000000"/>
                          </a:solidFill>
                          <a:effectLst/>
                          <a:latin typeface="Comic Sans MS"/>
                        </a:rPr>
                        <a:t> </a:t>
                      </a:r>
                      <a:endParaRPr lang="en-GB" sz="1400" dirty="0">
                        <a:effectLst/>
                      </a:endParaRPr>
                    </a:p>
                  </a:txBody>
                  <a:tcPr anchor="ctr">
                    <a:lnL>
                      <a:noFill/>
                    </a:lnL>
                    <a:lnR>
                      <a:noFill/>
                    </a:lnR>
                    <a:lnT>
                      <a:noFill/>
                    </a:lnT>
                    <a:lnB>
                      <a:noFill/>
                    </a:lnB>
                  </a:tcPr>
                </a:tc>
                <a:extLst>
                  <a:ext uri="{0D108BD9-81ED-4DB2-BD59-A6C34878D82A}">
                    <a16:rowId xmlns:a16="http://schemas.microsoft.com/office/drawing/2014/main" val="10000"/>
                  </a:ext>
                </a:extLst>
              </a:tr>
            </a:tbl>
          </a:graphicData>
        </a:graphic>
      </p:graphicFrame>
      <p:sp>
        <p:nvSpPr>
          <p:cNvPr id="6" name="Rounded Rectangle 5"/>
          <p:cNvSpPr/>
          <p:nvPr/>
        </p:nvSpPr>
        <p:spPr>
          <a:xfrm>
            <a:off x="3084390" y="4540214"/>
            <a:ext cx="6078828" cy="1223493"/>
          </a:xfrm>
          <a:prstGeom prst="round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71638A68-70D9-1047-A9F5-AB89A6D1302B}"/>
              </a:ext>
            </a:extLst>
          </p:cNvPr>
          <p:cNvPicPr>
            <a:picLocks noChangeAspect="1"/>
          </p:cNvPicPr>
          <p:nvPr/>
        </p:nvPicPr>
        <p:blipFill>
          <a:blip r:embed="rId2"/>
          <a:stretch>
            <a:fillRect/>
          </a:stretch>
        </p:blipFill>
        <p:spPr>
          <a:xfrm>
            <a:off x="272955" y="0"/>
            <a:ext cx="2174031" cy="3426863"/>
          </a:xfrm>
          <a:prstGeom prst="rect">
            <a:avLst/>
          </a:prstGeom>
        </p:spPr>
      </p:pic>
      <p:pic>
        <p:nvPicPr>
          <p:cNvPr id="8" name="Picture 7">
            <a:extLst>
              <a:ext uri="{FF2B5EF4-FFF2-40B4-BE49-F238E27FC236}">
                <a16:creationId xmlns:a16="http://schemas.microsoft.com/office/drawing/2014/main" id="{E9800350-9E78-1149-8CAE-2E201F0EE819}"/>
              </a:ext>
            </a:extLst>
          </p:cNvPr>
          <p:cNvPicPr>
            <a:picLocks noChangeAspect="1"/>
          </p:cNvPicPr>
          <p:nvPr/>
        </p:nvPicPr>
        <p:blipFill>
          <a:blip r:embed="rId3"/>
          <a:stretch>
            <a:fillRect/>
          </a:stretch>
        </p:blipFill>
        <p:spPr>
          <a:xfrm>
            <a:off x="9318755" y="973072"/>
            <a:ext cx="1416231" cy="2453791"/>
          </a:xfrm>
          <a:prstGeom prst="rect">
            <a:avLst/>
          </a:prstGeom>
        </p:spPr>
      </p:pic>
    </p:spTree>
    <p:extLst>
      <p:ext uri="{BB962C8B-B14F-4D97-AF65-F5344CB8AC3E}">
        <p14:creationId xmlns:p14="http://schemas.microsoft.com/office/powerpoint/2010/main" val="400181107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xit" presetSubtype="0" fill="hold" grpId="0" nodeType="clickEffect">
                                  <p:stCondLst>
                                    <p:cond delay="0"/>
                                  </p:stCondLst>
                                  <p:childTnLst>
                                    <p:animEffect transition="out" filter="fade">
                                      <p:cBhvr>
                                        <p:cTn id="6" dur="1000"/>
                                        <p:tgtEl>
                                          <p:spTgt spid="6"/>
                                        </p:tgtEl>
                                      </p:cBhvr>
                                    </p:animEffect>
                                    <p:anim calcmode="lin" valueType="num">
                                      <p:cBhvr>
                                        <p:cTn id="7" dur="1000"/>
                                        <p:tgtEl>
                                          <p:spTgt spid="6"/>
                                        </p:tgtEl>
                                        <p:attrNameLst>
                                          <p:attrName>ppt_x</p:attrName>
                                        </p:attrNameLst>
                                      </p:cBhvr>
                                      <p:tavLst>
                                        <p:tav tm="0">
                                          <p:val>
                                            <p:strVal val="ppt_x"/>
                                          </p:val>
                                        </p:tav>
                                        <p:tav tm="100000">
                                          <p:val>
                                            <p:strVal val="ppt_x"/>
                                          </p:val>
                                        </p:tav>
                                      </p:tavLst>
                                    </p:anim>
                                    <p:anim calcmode="lin" valueType="num">
                                      <p:cBhvr>
                                        <p:cTn id="8" dur="1000"/>
                                        <p:tgtEl>
                                          <p:spTgt spid="6"/>
                                        </p:tgtEl>
                                        <p:attrNameLst>
                                          <p:attrName>ppt_y</p:attrName>
                                        </p:attrNameLst>
                                      </p:cBhvr>
                                      <p:tavLst>
                                        <p:tav tm="0">
                                          <p:val>
                                            <p:strVal val="ppt_y"/>
                                          </p:val>
                                        </p:tav>
                                        <p:tav tm="100000">
                                          <p:val>
                                            <p:strVal val="ppt_y+.1"/>
                                          </p:val>
                                        </p:tav>
                                      </p:tavLst>
                                    </p:anim>
                                    <p:set>
                                      <p:cBhvr>
                                        <p:cTn id="9" dur="1" fill="hold">
                                          <p:stCondLst>
                                            <p:cond delay="9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1550444836"/>
              </p:ext>
            </p:extLst>
          </p:nvPr>
        </p:nvGraphicFramePr>
        <p:xfrm>
          <a:off x="3084390" y="3106771"/>
          <a:ext cx="5944914" cy="2529840"/>
        </p:xfrm>
        <a:graphic>
          <a:graphicData uri="http://schemas.openxmlformats.org/drawingml/2006/table">
            <a:tbl>
              <a:tblPr/>
              <a:tblGrid>
                <a:gridCol w="5944914">
                  <a:extLst>
                    <a:ext uri="{9D8B030D-6E8A-4147-A177-3AD203B41FA5}">
                      <a16:colId xmlns:a16="http://schemas.microsoft.com/office/drawing/2014/main" val="20000"/>
                    </a:ext>
                  </a:extLst>
                </a:gridCol>
              </a:tblGrid>
              <a:tr h="0">
                <a:tc>
                  <a:txBody>
                    <a:bodyPr/>
                    <a:lstStyle/>
                    <a:p>
                      <a:pPr algn="ctr"/>
                      <a:r>
                        <a:rPr lang="en-GB" sz="8000" b="1" dirty="0">
                          <a:solidFill>
                            <a:srgbClr val="000000"/>
                          </a:solidFill>
                          <a:effectLst/>
                          <a:latin typeface="+mj-lt"/>
                        </a:rPr>
                        <a:t>Tin can: </a:t>
                      </a:r>
                    </a:p>
                    <a:p>
                      <a:pPr algn="ctr"/>
                      <a:r>
                        <a:rPr lang="en-GB" sz="8000" b="1" dirty="0">
                          <a:solidFill>
                            <a:srgbClr val="C800FF"/>
                          </a:solidFill>
                          <a:effectLst/>
                          <a:latin typeface="Comic Sans MS"/>
                        </a:rPr>
                        <a:t>100 years</a:t>
                      </a:r>
                      <a:r>
                        <a:rPr lang="en-GB" sz="8000" b="1" dirty="0">
                          <a:solidFill>
                            <a:srgbClr val="000000"/>
                          </a:solidFill>
                          <a:effectLst/>
                          <a:latin typeface="Comic Sans MS"/>
                        </a:rPr>
                        <a:t> </a:t>
                      </a:r>
                      <a:endParaRPr lang="en-GB" dirty="0">
                        <a:effectLst/>
                      </a:endParaRPr>
                    </a:p>
                  </a:txBody>
                  <a:tcPr anchor="ctr">
                    <a:lnL>
                      <a:noFill/>
                    </a:lnL>
                    <a:lnR>
                      <a:noFill/>
                    </a:lnR>
                    <a:lnT>
                      <a:noFill/>
                    </a:lnT>
                    <a:lnB>
                      <a:noFill/>
                    </a:lnB>
                  </a:tcPr>
                </a:tc>
                <a:extLst>
                  <a:ext uri="{0D108BD9-81ED-4DB2-BD59-A6C34878D82A}">
                    <a16:rowId xmlns:a16="http://schemas.microsoft.com/office/drawing/2014/main" val="10000"/>
                  </a:ext>
                </a:extLst>
              </a:tr>
            </a:tbl>
          </a:graphicData>
        </a:graphic>
      </p:graphicFrame>
      <p:sp>
        <p:nvSpPr>
          <p:cNvPr id="6" name="Rounded Rectangle 5"/>
          <p:cNvSpPr/>
          <p:nvPr/>
        </p:nvSpPr>
        <p:spPr>
          <a:xfrm>
            <a:off x="3084390" y="4484128"/>
            <a:ext cx="6078828" cy="1223493"/>
          </a:xfrm>
          <a:prstGeom prst="round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FA778789-C78A-394F-A413-DD3D0548CEF7}"/>
              </a:ext>
            </a:extLst>
          </p:cNvPr>
          <p:cNvPicPr>
            <a:picLocks noChangeAspect="1"/>
          </p:cNvPicPr>
          <p:nvPr/>
        </p:nvPicPr>
        <p:blipFill>
          <a:blip r:embed="rId2"/>
          <a:stretch>
            <a:fillRect/>
          </a:stretch>
        </p:blipFill>
        <p:spPr>
          <a:xfrm>
            <a:off x="272955" y="0"/>
            <a:ext cx="2174031" cy="3426863"/>
          </a:xfrm>
          <a:prstGeom prst="rect">
            <a:avLst/>
          </a:prstGeom>
        </p:spPr>
      </p:pic>
      <p:pic>
        <p:nvPicPr>
          <p:cNvPr id="5" name="Picture 4">
            <a:extLst>
              <a:ext uri="{FF2B5EF4-FFF2-40B4-BE49-F238E27FC236}">
                <a16:creationId xmlns:a16="http://schemas.microsoft.com/office/drawing/2014/main" id="{0CBEF56F-FDA8-B74C-8E66-6A8395D59E6B}"/>
              </a:ext>
            </a:extLst>
          </p:cNvPr>
          <p:cNvPicPr>
            <a:picLocks noChangeAspect="1"/>
          </p:cNvPicPr>
          <p:nvPr/>
        </p:nvPicPr>
        <p:blipFill>
          <a:blip r:embed="rId3"/>
          <a:stretch>
            <a:fillRect/>
          </a:stretch>
        </p:blipFill>
        <p:spPr>
          <a:xfrm>
            <a:off x="8580281" y="1179250"/>
            <a:ext cx="2552700" cy="2616200"/>
          </a:xfrm>
          <a:prstGeom prst="rect">
            <a:avLst/>
          </a:prstGeom>
        </p:spPr>
      </p:pic>
    </p:spTree>
    <p:extLst>
      <p:ext uri="{BB962C8B-B14F-4D97-AF65-F5344CB8AC3E}">
        <p14:creationId xmlns:p14="http://schemas.microsoft.com/office/powerpoint/2010/main" val="426598882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xit" presetSubtype="0" fill="hold" grpId="0" nodeType="clickEffect">
                                  <p:stCondLst>
                                    <p:cond delay="0"/>
                                  </p:stCondLst>
                                  <p:childTnLst>
                                    <p:animEffect transition="out" filter="fade">
                                      <p:cBhvr>
                                        <p:cTn id="6" dur="1000"/>
                                        <p:tgtEl>
                                          <p:spTgt spid="6"/>
                                        </p:tgtEl>
                                      </p:cBhvr>
                                    </p:animEffect>
                                    <p:anim calcmode="lin" valueType="num">
                                      <p:cBhvr>
                                        <p:cTn id="7" dur="1000"/>
                                        <p:tgtEl>
                                          <p:spTgt spid="6"/>
                                        </p:tgtEl>
                                        <p:attrNameLst>
                                          <p:attrName>ppt_x</p:attrName>
                                        </p:attrNameLst>
                                      </p:cBhvr>
                                      <p:tavLst>
                                        <p:tav tm="0">
                                          <p:val>
                                            <p:strVal val="ppt_x"/>
                                          </p:val>
                                        </p:tav>
                                        <p:tav tm="100000">
                                          <p:val>
                                            <p:strVal val="ppt_x"/>
                                          </p:val>
                                        </p:tav>
                                      </p:tavLst>
                                    </p:anim>
                                    <p:anim calcmode="lin" valueType="num">
                                      <p:cBhvr>
                                        <p:cTn id="8" dur="1000"/>
                                        <p:tgtEl>
                                          <p:spTgt spid="6"/>
                                        </p:tgtEl>
                                        <p:attrNameLst>
                                          <p:attrName>ppt_y</p:attrName>
                                        </p:attrNameLst>
                                      </p:cBhvr>
                                      <p:tavLst>
                                        <p:tav tm="0">
                                          <p:val>
                                            <p:strVal val="ppt_y"/>
                                          </p:val>
                                        </p:tav>
                                        <p:tav tm="100000">
                                          <p:val>
                                            <p:strVal val="ppt_y+.1"/>
                                          </p:val>
                                        </p:tav>
                                      </p:tavLst>
                                    </p:anim>
                                    <p:set>
                                      <p:cBhvr>
                                        <p:cTn id="9" dur="1" fill="hold">
                                          <p:stCondLst>
                                            <p:cond delay="9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920172064"/>
              </p:ext>
            </p:extLst>
          </p:nvPr>
        </p:nvGraphicFramePr>
        <p:xfrm>
          <a:off x="2325262" y="3331286"/>
          <a:ext cx="7282762" cy="2529840"/>
        </p:xfrm>
        <a:graphic>
          <a:graphicData uri="http://schemas.openxmlformats.org/drawingml/2006/table">
            <a:tbl>
              <a:tblPr/>
              <a:tblGrid>
                <a:gridCol w="7282762">
                  <a:extLst>
                    <a:ext uri="{9D8B030D-6E8A-4147-A177-3AD203B41FA5}">
                      <a16:colId xmlns:a16="http://schemas.microsoft.com/office/drawing/2014/main" val="20000"/>
                    </a:ext>
                  </a:extLst>
                </a:gridCol>
              </a:tblGrid>
              <a:tr h="0">
                <a:tc>
                  <a:txBody>
                    <a:bodyPr/>
                    <a:lstStyle/>
                    <a:p>
                      <a:pPr algn="ctr"/>
                      <a:r>
                        <a:rPr lang="en-GB" sz="8000" b="1" dirty="0">
                          <a:solidFill>
                            <a:srgbClr val="000000"/>
                          </a:solidFill>
                          <a:effectLst/>
                          <a:latin typeface="+mj-lt"/>
                        </a:rPr>
                        <a:t>Styrofoam: </a:t>
                      </a:r>
                      <a:r>
                        <a:rPr lang="en-GB" sz="8000" dirty="0">
                          <a:solidFill>
                            <a:srgbClr val="FF0000"/>
                          </a:solidFill>
                          <a:effectLst/>
                          <a:latin typeface="+mj-lt"/>
                        </a:rPr>
                        <a:t>Never!!</a:t>
                      </a:r>
                      <a:r>
                        <a:rPr lang="en-GB" sz="8000" b="1" dirty="0">
                          <a:solidFill>
                            <a:srgbClr val="000000"/>
                          </a:solidFill>
                          <a:effectLst/>
                          <a:latin typeface="+mj-lt"/>
                        </a:rPr>
                        <a:t> </a:t>
                      </a:r>
                      <a:endParaRPr lang="en-GB" dirty="0">
                        <a:effectLst/>
                        <a:latin typeface="+mj-lt"/>
                      </a:endParaRPr>
                    </a:p>
                  </a:txBody>
                  <a:tcPr anchor="ctr">
                    <a:lnL>
                      <a:noFill/>
                    </a:lnL>
                    <a:lnR>
                      <a:noFill/>
                    </a:lnR>
                    <a:lnT>
                      <a:noFill/>
                    </a:lnT>
                    <a:lnB>
                      <a:noFill/>
                    </a:lnB>
                  </a:tcPr>
                </a:tc>
                <a:extLst>
                  <a:ext uri="{0D108BD9-81ED-4DB2-BD59-A6C34878D82A}">
                    <a16:rowId xmlns:a16="http://schemas.microsoft.com/office/drawing/2014/main" val="10000"/>
                  </a:ext>
                </a:extLst>
              </a:tr>
            </a:tbl>
          </a:graphicData>
        </a:graphic>
      </p:graphicFrame>
      <p:pic>
        <p:nvPicPr>
          <p:cNvPr id="7169" name="Picture 1"/>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16061" t="9172" r="14956" b="3979"/>
          <a:stretch/>
        </p:blipFill>
        <p:spPr bwMode="auto">
          <a:xfrm>
            <a:off x="10091985" y="4338419"/>
            <a:ext cx="1426725" cy="17962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17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216292" y="2782097"/>
            <a:ext cx="2070408" cy="13103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Rounded Rectangle 6"/>
          <p:cNvSpPr/>
          <p:nvPr/>
        </p:nvSpPr>
        <p:spPr>
          <a:xfrm>
            <a:off x="2874296" y="4624797"/>
            <a:ext cx="6078828" cy="1223493"/>
          </a:xfrm>
          <a:prstGeom prst="round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GB"/>
          </a:p>
        </p:txBody>
      </p:sp>
      <p:pic>
        <p:nvPicPr>
          <p:cNvPr id="8" name="Picture 7">
            <a:extLst>
              <a:ext uri="{FF2B5EF4-FFF2-40B4-BE49-F238E27FC236}">
                <a16:creationId xmlns:a16="http://schemas.microsoft.com/office/drawing/2014/main" id="{6364A499-BA72-8E4D-91B7-3CC74B413566}"/>
              </a:ext>
            </a:extLst>
          </p:cNvPr>
          <p:cNvPicPr>
            <a:picLocks noChangeAspect="1"/>
          </p:cNvPicPr>
          <p:nvPr/>
        </p:nvPicPr>
        <p:blipFill>
          <a:blip r:embed="rId4"/>
          <a:stretch>
            <a:fillRect/>
          </a:stretch>
        </p:blipFill>
        <p:spPr>
          <a:xfrm>
            <a:off x="272955" y="0"/>
            <a:ext cx="2174031" cy="3426863"/>
          </a:xfrm>
          <a:prstGeom prst="rect">
            <a:avLst/>
          </a:prstGeom>
        </p:spPr>
      </p:pic>
    </p:spTree>
    <p:extLst>
      <p:ext uri="{BB962C8B-B14F-4D97-AF65-F5344CB8AC3E}">
        <p14:creationId xmlns:p14="http://schemas.microsoft.com/office/powerpoint/2010/main" val="229959982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xit" presetSubtype="0" fill="hold" grpId="0" nodeType="clickEffect">
                                  <p:stCondLst>
                                    <p:cond delay="0"/>
                                  </p:stCondLst>
                                  <p:childTnLst>
                                    <p:animEffect transition="out" filter="fade">
                                      <p:cBhvr>
                                        <p:cTn id="6" dur="1000"/>
                                        <p:tgtEl>
                                          <p:spTgt spid="7"/>
                                        </p:tgtEl>
                                      </p:cBhvr>
                                    </p:animEffect>
                                    <p:anim calcmode="lin" valueType="num">
                                      <p:cBhvr>
                                        <p:cTn id="7" dur="1000"/>
                                        <p:tgtEl>
                                          <p:spTgt spid="7"/>
                                        </p:tgtEl>
                                        <p:attrNameLst>
                                          <p:attrName>ppt_x</p:attrName>
                                        </p:attrNameLst>
                                      </p:cBhvr>
                                      <p:tavLst>
                                        <p:tav tm="0">
                                          <p:val>
                                            <p:strVal val="ppt_x"/>
                                          </p:val>
                                        </p:tav>
                                        <p:tav tm="100000">
                                          <p:val>
                                            <p:strVal val="ppt_x"/>
                                          </p:val>
                                        </p:tav>
                                      </p:tavLst>
                                    </p:anim>
                                    <p:anim calcmode="lin" valueType="num">
                                      <p:cBhvr>
                                        <p:cTn id="8" dur="1000"/>
                                        <p:tgtEl>
                                          <p:spTgt spid="7"/>
                                        </p:tgtEl>
                                        <p:attrNameLst>
                                          <p:attrName>ppt_y</p:attrName>
                                        </p:attrNameLst>
                                      </p:cBhvr>
                                      <p:tavLst>
                                        <p:tav tm="0">
                                          <p:val>
                                            <p:strVal val="ppt_y"/>
                                          </p:val>
                                        </p:tav>
                                        <p:tav tm="100000">
                                          <p:val>
                                            <p:strVal val="ppt_y+.1"/>
                                          </p:val>
                                        </p:tav>
                                      </p:tavLst>
                                    </p:anim>
                                    <p:set>
                                      <p:cBhvr>
                                        <p:cTn id="9" dur="1" fill="hold">
                                          <p:stCondLst>
                                            <p:cond delay="9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theme/theme1.xml><?xml version="1.0" encoding="utf-8"?>
<a:theme xmlns:a="http://schemas.openxmlformats.org/drawingml/2006/main" name="Retrospect">
  <a:themeElements>
    <a:clrScheme name="Custom 3">
      <a:dk1>
        <a:sysClr val="windowText" lastClr="000000"/>
      </a:dk1>
      <a:lt1>
        <a:sysClr val="window" lastClr="FFFFFF"/>
      </a:lt1>
      <a:dk2>
        <a:srgbClr val="2C3C43"/>
      </a:dk2>
      <a:lt2>
        <a:srgbClr val="EBEBEB"/>
      </a:lt2>
      <a:accent1>
        <a:srgbClr val="FFFF00"/>
      </a:accent1>
      <a:accent2>
        <a:srgbClr val="F7EC57"/>
      </a:accent2>
      <a:accent3>
        <a:srgbClr val="000000"/>
      </a:accent3>
      <a:accent4>
        <a:srgbClr val="FFFFCC"/>
      </a:accent4>
      <a:accent5>
        <a:srgbClr val="FFC000"/>
      </a:accent5>
      <a:accent6>
        <a:srgbClr val="FFFF00"/>
      </a:accent6>
      <a:hlink>
        <a:srgbClr val="FFFF00"/>
      </a:hlink>
      <a:folHlink>
        <a:srgbClr val="FFFFCC"/>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Retrospect</Template>
  <TotalTime>39966</TotalTime>
  <Words>865</Words>
  <Application>Microsoft Macintosh PowerPoint</Application>
  <PresentationFormat>Widescreen</PresentationFormat>
  <Paragraphs>84</Paragraphs>
  <Slides>21</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21</vt:i4>
      </vt:variant>
    </vt:vector>
  </HeadingPairs>
  <TitlesOfParts>
    <vt:vector size="27" baseType="lpstr">
      <vt:lpstr>Arial</vt:lpstr>
      <vt:lpstr>Calibri</vt:lpstr>
      <vt:lpstr>Calibri Light</vt:lpstr>
      <vt:lpstr>Comic Sans MS</vt:lpstr>
      <vt:lpstr>proxima_nova_bold</vt:lpstr>
      <vt:lpstr>Retrospect</vt:lpstr>
      <vt:lpstr>PowerPoint Presentation</vt:lpstr>
      <vt:lpstr>Lesson 1</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HAILEYBURY</Company>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Jessica Reardon</dc:creator>
  <cp:lastModifiedBy>Microsoft Office User</cp:lastModifiedBy>
  <cp:revision>83</cp:revision>
  <dcterms:created xsi:type="dcterms:W3CDTF">2015-12-16T03:40:36Z</dcterms:created>
  <dcterms:modified xsi:type="dcterms:W3CDTF">2023-09-01T11:44:39Z</dcterms:modified>
</cp:coreProperties>
</file>